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A74605-534D-485D-AA0F-E4683EA2323C}">
  <a:tblStyle styleId="{AAA74605-534D-485D-AA0F-E4683EA232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99ef6066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99ef6066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99ef6066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99ef6066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99ef6066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99ef6066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a06e3c2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a06e3c2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a06e3c20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a06e3c20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72bb3e5ec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72bb3e5ec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acdcaa9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acdcaa9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acdcaa92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acdcaa92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acdcaa92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acdcaa92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acdcaa92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acdcaa92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630bf7f81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30bf7f81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acdcaa922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acdcaa922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acdcaa92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acdcaa92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acdcaa92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acdcaa92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acdcaa92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acdcaa92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acdcaa92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acdcaa92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99ef6066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99ef6066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acdcaa92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acdcaa92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acdcaa92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acdcaa92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72bb3e5e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72bb3e5e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72bb3e5ec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72bb3e5e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99ef606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99ef606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72bb3e5e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72bb3e5e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72bb3e5ec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72bb3e5ec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72bb3e5ec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72bb3e5ec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72bb3e5ec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72bb3e5ec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72bb3e5ec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72bb3e5ec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72bb3e5ec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72bb3e5ec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72bb3e5ec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72bb3e5e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72bb3e5ec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72bb3e5ec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72bb3e5ec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72bb3e5ec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72bb3e5ec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72bb3e5ec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99ef606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99ef606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72bb3e5ec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72bb3e5ec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72bb3e5ec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72bb3e5ec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72bb3e5ec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72bb3e5ec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72bb3e5ec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72bb3e5ec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72bb3e5ec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72bb3e5ec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72bb3e5ec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72bb3e5ec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acdcaa92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acdcaa92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99ef6066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99ef6066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99ef606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99ef606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99ef6066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99ef6066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99ef6066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99ef6066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228578" y="-84975"/>
            <a:ext cx="792570" cy="792600"/>
          </a:xfrm>
          <a:prstGeom prst="rect">
            <a:avLst/>
          </a:prstGeom>
          <a:noFill/>
          <a:ln>
            <a:noFill/>
          </a:ln>
        </p:spPr>
      </p:pic>
      <p:pic>
        <p:nvPicPr>
          <p:cNvPr id="14" name="Google Shape;14;p2"/>
          <p:cNvPicPr preferRelativeResize="0"/>
          <p:nvPr/>
        </p:nvPicPr>
        <p:blipFill>
          <a:blip r:embed="rId3">
            <a:alphaModFix/>
          </a:blip>
          <a:stretch>
            <a:fillRect/>
          </a:stretch>
        </p:blipFill>
        <p:spPr>
          <a:xfrm>
            <a:off x="0" y="0"/>
            <a:ext cx="1029450" cy="857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chessprogramming.org/Branching_Facto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www.geeksforgeeks.org/alpha-beta-pruning-in-adversarial-search-algorithm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homepage.ufp.pt/jtorres/ensino/ia/alfabeta.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brilliant.org/wiki/nash-equilibriu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ncase.me/trus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drive.google.com/file/d/143lBHjsLuR5PiSYP221X6hmCmcAuP0_P/view?usp=shar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time.com/3705316/deep-blue-kasparov/" TargetMode="External"/><Relationship Id="rId4" Type="http://schemas.openxmlformats.org/officeDocument/2006/relationships/hyperlink" Target="https://www.youtube.com/watch?v=QHydkEARVK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github.com/szcf-weiya/MonteCarlo/blob/master/References/Monte-Carlo-Strategies-in-Scientific-Computing.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youtube.com/c/gametheoryonline/videos" TargetMode="External"/><Relationship Id="rId4" Type="http://schemas.openxmlformats.org/officeDocument/2006/relationships/hyperlink" Target="https://www.youtube.com/playlist?list=PL6EF60E1027E1A10B" TargetMode="External"/><Relationship Id="rId5" Type="http://schemas.openxmlformats.org/officeDocument/2006/relationships/hyperlink" Target="http://faculty.econ.ucdavis.edu/faculty/bonanno/PDF/GT_book.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en.wikipedia.org/wiki/Kriegspiel_%28chess%2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Artificial Intelligence</a:t>
            </a:r>
            <a:endParaRPr>
              <a:latin typeface="Times New Roman"/>
              <a:ea typeface="Times New Roman"/>
              <a:cs typeface="Times New Roman"/>
              <a:sym typeface="Times New Roman"/>
            </a:endParaRPr>
          </a:p>
        </p:txBody>
      </p:sp>
      <p:sp>
        <p:nvSpPr>
          <p:cNvPr id="57" name="Google Shape;57;p13"/>
          <p:cNvSpPr txBox="1"/>
          <p:nvPr>
            <p:ph idx="1" type="subTitle"/>
          </p:nvPr>
        </p:nvSpPr>
        <p:spPr>
          <a:xfrm>
            <a:off x="311700" y="1266362"/>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3rd year, 1st semester</a:t>
            </a:r>
            <a:endParaRPr>
              <a:latin typeface="Times New Roman"/>
              <a:ea typeface="Times New Roman"/>
              <a:cs typeface="Times New Roman"/>
              <a:sym typeface="Times New Roman"/>
            </a:endParaRPr>
          </a:p>
        </p:txBody>
      </p:sp>
      <p:sp>
        <p:nvSpPr>
          <p:cNvPr id="58" name="Google Shape;58;p13"/>
          <p:cNvSpPr txBox="1"/>
          <p:nvPr/>
        </p:nvSpPr>
        <p:spPr>
          <a:xfrm>
            <a:off x="1303175" y="1937000"/>
            <a:ext cx="6658500" cy="18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Week 5: Game theory</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1800"/>
          </a:p>
        </p:txBody>
      </p:sp>
      <p:sp>
        <p:nvSpPr>
          <p:cNvPr id="59" name="Google Shape;59;p13"/>
          <p:cNvSpPr txBox="1"/>
          <p:nvPr/>
        </p:nvSpPr>
        <p:spPr>
          <a:xfrm>
            <a:off x="311700" y="3804200"/>
            <a:ext cx="8520600" cy="5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101010"/>
                </a:solidFill>
                <a:highlight>
                  <a:schemeClr val="lt1"/>
                </a:highlight>
                <a:latin typeface="Verdana"/>
                <a:ea typeface="Verdana"/>
                <a:cs typeface="Verdana"/>
                <a:sym typeface="Verdana"/>
              </a:rPr>
              <a:t>“The true source of uncertainty lies in the intentions of others.”  Peter L. Bernstein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Describing a state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(p, b</a:t>
            </a:r>
            <a:r>
              <a:rPr baseline="-25000" lang="en" sz="2400">
                <a:solidFill>
                  <a:schemeClr val="dk1"/>
                </a:solidFill>
                <a:latin typeface="Times New Roman"/>
                <a:ea typeface="Times New Roman"/>
                <a:cs typeface="Times New Roman"/>
                <a:sym typeface="Times New Roman"/>
              </a:rPr>
              <a:t>11</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b</a:t>
            </a:r>
            <a:r>
              <a:rPr baseline="-25000" lang="en" sz="2400">
                <a:solidFill>
                  <a:schemeClr val="dk1"/>
                </a:solidFill>
                <a:latin typeface="Times New Roman"/>
                <a:ea typeface="Times New Roman"/>
                <a:cs typeface="Times New Roman"/>
                <a:sym typeface="Times New Roman"/>
              </a:rPr>
              <a:t>12</a:t>
            </a:r>
            <a:r>
              <a:rPr lang="en" sz="2400">
                <a:solidFill>
                  <a:schemeClr val="dk1"/>
                </a:solidFill>
                <a:latin typeface="Times New Roman"/>
                <a:ea typeface="Times New Roman"/>
                <a:cs typeface="Times New Roman"/>
                <a:sym typeface="Times New Roman"/>
              </a:rPr>
              <a:t>, b</a:t>
            </a:r>
            <a:r>
              <a:rPr baseline="-25000" lang="en" sz="2400">
                <a:solidFill>
                  <a:schemeClr val="dk1"/>
                </a:solidFill>
                <a:latin typeface="Times New Roman"/>
                <a:ea typeface="Times New Roman"/>
                <a:cs typeface="Times New Roman"/>
                <a:sym typeface="Times New Roman"/>
              </a:rPr>
              <a:t>13</a:t>
            </a:r>
            <a:r>
              <a:rPr lang="en" sz="2400">
                <a:solidFill>
                  <a:schemeClr val="dk1"/>
                </a:solidFill>
                <a:latin typeface="Times New Roman"/>
                <a:ea typeface="Times New Roman"/>
                <a:cs typeface="Times New Roman"/>
                <a:sym typeface="Times New Roman"/>
              </a:rPr>
              <a:t>, b</a:t>
            </a:r>
            <a:r>
              <a:rPr baseline="-25000" lang="en" sz="2400">
                <a:solidFill>
                  <a:schemeClr val="dk1"/>
                </a:solidFill>
                <a:latin typeface="Times New Roman"/>
                <a:ea typeface="Times New Roman"/>
                <a:cs typeface="Times New Roman"/>
                <a:sym typeface="Times New Roman"/>
              </a:rPr>
              <a:t>21</a:t>
            </a:r>
            <a:r>
              <a:rPr lang="en" sz="2400">
                <a:solidFill>
                  <a:schemeClr val="dk1"/>
                </a:solidFill>
                <a:latin typeface="Times New Roman"/>
                <a:ea typeface="Times New Roman"/>
                <a:cs typeface="Times New Roman"/>
                <a:sym typeface="Times New Roman"/>
              </a:rPr>
              <a:t>, b</a:t>
            </a:r>
            <a:r>
              <a:rPr baseline="-25000" lang="en" sz="2400">
                <a:solidFill>
                  <a:schemeClr val="dk1"/>
                </a:solidFill>
                <a:latin typeface="Times New Roman"/>
                <a:ea typeface="Times New Roman"/>
                <a:cs typeface="Times New Roman"/>
                <a:sym typeface="Times New Roman"/>
              </a:rPr>
              <a:t>22</a:t>
            </a:r>
            <a:r>
              <a:rPr lang="en" sz="2400">
                <a:solidFill>
                  <a:schemeClr val="dk1"/>
                </a:solidFill>
                <a:latin typeface="Times New Roman"/>
                <a:ea typeface="Times New Roman"/>
                <a:cs typeface="Times New Roman"/>
                <a:sym typeface="Times New Roman"/>
              </a:rPr>
              <a:t>, b</a:t>
            </a:r>
            <a:r>
              <a:rPr baseline="-25000" lang="en" sz="2400">
                <a:solidFill>
                  <a:schemeClr val="dk1"/>
                </a:solidFill>
                <a:latin typeface="Times New Roman"/>
                <a:ea typeface="Times New Roman"/>
                <a:cs typeface="Times New Roman"/>
                <a:sym typeface="Times New Roman"/>
              </a:rPr>
              <a:t>23</a:t>
            </a:r>
            <a:r>
              <a:rPr lang="en" sz="2400">
                <a:solidFill>
                  <a:schemeClr val="dk1"/>
                </a:solidFill>
                <a:latin typeface="Times New Roman"/>
                <a:ea typeface="Times New Roman"/>
                <a:cs typeface="Times New Roman"/>
                <a:sym typeface="Times New Roman"/>
              </a:rPr>
              <a:t>, b</a:t>
            </a:r>
            <a:r>
              <a:rPr baseline="-25000" lang="en" sz="2400">
                <a:solidFill>
                  <a:schemeClr val="dk1"/>
                </a:solidFill>
                <a:latin typeface="Times New Roman"/>
                <a:ea typeface="Times New Roman"/>
                <a:cs typeface="Times New Roman"/>
                <a:sym typeface="Times New Roman"/>
              </a:rPr>
              <a:t>31</a:t>
            </a:r>
            <a:r>
              <a:rPr lang="en" sz="2400">
                <a:solidFill>
                  <a:schemeClr val="dk1"/>
                </a:solidFill>
                <a:latin typeface="Times New Roman"/>
                <a:ea typeface="Times New Roman"/>
                <a:cs typeface="Times New Roman"/>
                <a:sym typeface="Times New Roman"/>
              </a:rPr>
              <a:t>, b</a:t>
            </a:r>
            <a:r>
              <a:rPr baseline="-25000" lang="en" sz="2400">
                <a:solidFill>
                  <a:schemeClr val="dk1"/>
                </a:solidFill>
                <a:latin typeface="Times New Roman"/>
                <a:ea typeface="Times New Roman"/>
                <a:cs typeface="Times New Roman"/>
                <a:sym typeface="Times New Roman"/>
              </a:rPr>
              <a:t>32</a:t>
            </a:r>
            <a:r>
              <a:rPr lang="en" sz="2400">
                <a:solidFill>
                  <a:schemeClr val="dk1"/>
                </a:solidFill>
                <a:latin typeface="Times New Roman"/>
                <a:ea typeface="Times New Roman"/>
                <a:cs typeface="Times New Roman"/>
                <a:sym typeface="Times New Roman"/>
              </a:rPr>
              <a:t>, b</a:t>
            </a:r>
            <a:r>
              <a:rPr baseline="-25000" lang="en" sz="2400">
                <a:solidFill>
                  <a:schemeClr val="dk1"/>
                </a:solidFill>
                <a:latin typeface="Times New Roman"/>
                <a:ea typeface="Times New Roman"/>
                <a:cs typeface="Times New Roman"/>
                <a:sym typeface="Times New Roman"/>
              </a:rPr>
              <a:t>33</a:t>
            </a: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p𝞊{1,2}, 1 if we are next to move, 2 if the opponent;</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b</a:t>
            </a:r>
            <a:r>
              <a:rPr baseline="-25000" lang="en" sz="2400">
                <a:solidFill>
                  <a:schemeClr val="dk1"/>
                </a:solidFill>
                <a:latin typeface="Times New Roman"/>
                <a:ea typeface="Times New Roman"/>
                <a:cs typeface="Times New Roman"/>
                <a:sym typeface="Times New Roman"/>
              </a:rPr>
              <a:t>ij</a:t>
            </a:r>
            <a:r>
              <a:rPr lang="en" sz="2400">
                <a:solidFill>
                  <a:schemeClr val="dk1"/>
                </a:solidFill>
                <a:latin typeface="Times New Roman"/>
                <a:ea typeface="Times New Roman"/>
                <a:cs typeface="Times New Roman"/>
                <a:sym typeface="Times New Roman"/>
              </a:rPr>
              <a:t>𝞊{0,1,2}, 0 if the b</a:t>
            </a:r>
            <a:r>
              <a:rPr baseline="-25000" lang="en" sz="2400">
                <a:solidFill>
                  <a:schemeClr val="dk1"/>
                </a:solidFill>
                <a:latin typeface="Times New Roman"/>
                <a:ea typeface="Times New Roman"/>
                <a:cs typeface="Times New Roman"/>
                <a:sym typeface="Times New Roman"/>
              </a:rPr>
              <a:t>ij </a:t>
            </a:r>
            <a:r>
              <a:rPr lang="en" sz="2400">
                <a:solidFill>
                  <a:schemeClr val="dk1"/>
                </a:solidFill>
                <a:latin typeface="Times New Roman"/>
                <a:ea typeface="Times New Roman"/>
                <a:cs typeface="Times New Roman"/>
                <a:sym typeface="Times New Roman"/>
              </a:rPr>
              <a:t>position is empty, 1 if it’s occupied by one of our pieces and 2 if it’s one of the opponents.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					is  (1, 2, 1, 2, 2, 2, 1, 1, 2, 1)   </a:t>
            </a:r>
            <a:endParaRPr sz="1800">
              <a:solidFill>
                <a:schemeClr val="dk1"/>
              </a:solidFill>
              <a:latin typeface="Times New Roman"/>
              <a:ea typeface="Times New Roman"/>
              <a:cs typeface="Times New Roman"/>
              <a:sym typeface="Times New Roman"/>
            </a:endParaRPr>
          </a:p>
        </p:txBody>
      </p:sp>
      <p:pic>
        <p:nvPicPr>
          <p:cNvPr id="112" name="Google Shape;112;p22"/>
          <p:cNvPicPr preferRelativeResize="0"/>
          <p:nvPr/>
        </p:nvPicPr>
        <p:blipFill>
          <a:blip r:embed="rId3">
            <a:alphaModFix/>
          </a:blip>
          <a:stretch>
            <a:fillRect/>
          </a:stretch>
        </p:blipFill>
        <p:spPr>
          <a:xfrm flipH="1">
            <a:off x="907953" y="3658725"/>
            <a:ext cx="1647950" cy="125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Game initialisation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State initialisation (int first_player)</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return (first_player, 0, 0, 0, 0, 0, 0, 0, 0, 0)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Select which player is moving first and send selection as parameter for initialisation.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Game ending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int IsFinal (State 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if </a:t>
            </a:r>
            <a:r>
              <a:rPr lang="en" sz="2400">
                <a:solidFill>
                  <a:schemeClr val="dk1"/>
                </a:solidFill>
                <a:latin typeface="Times New Roman"/>
                <a:ea typeface="Times New Roman"/>
                <a:cs typeface="Times New Roman"/>
                <a:sym typeface="Times New Roman"/>
              </a:rPr>
              <a:t>same_value_column_line_diagonal(S) return value;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elseif </a:t>
            </a:r>
            <a:r>
              <a:rPr lang="en" sz="2400">
                <a:solidFill>
                  <a:schemeClr val="dk1"/>
                </a:solidFill>
                <a:latin typeface="Times New Roman"/>
                <a:ea typeface="Times New Roman"/>
                <a:cs typeface="Times New Roman"/>
                <a:sym typeface="Times New Roman"/>
              </a:rPr>
              <a:t>no_zero_values(S) return 0;</a:t>
            </a:r>
            <a:endParaRPr sz="2400">
              <a:solidFill>
                <a:schemeClr val="dk1"/>
              </a:solidFill>
              <a:latin typeface="Times New Roman"/>
              <a:ea typeface="Times New Roman"/>
              <a:cs typeface="Times New Roman"/>
              <a:sym typeface="Times New Roman"/>
            </a:endParaRPr>
          </a:p>
          <a:p>
            <a:pPr indent="457200" lvl="0" marL="457200" rtl="0" algn="l">
              <a:spcBef>
                <a:spcPts val="0"/>
              </a:spcBef>
              <a:spcAft>
                <a:spcPts val="0"/>
              </a:spcAft>
              <a:buNone/>
            </a:pPr>
            <a:r>
              <a:rPr lang="en" sz="2400">
                <a:solidFill>
                  <a:schemeClr val="dk1"/>
                </a:solidFill>
                <a:latin typeface="Times New Roman"/>
                <a:ea typeface="Times New Roman"/>
                <a:cs typeface="Times New Roman"/>
                <a:sym typeface="Times New Roman"/>
              </a:rPr>
              <a:t>else return -1;</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Transition and validation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State move (State S, int position)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S[position]=S[0]; </a:t>
            </a:r>
            <a:r>
              <a:rPr lang="en" sz="2400">
                <a:solidFill>
                  <a:schemeClr val="dk1"/>
                </a:solidFill>
                <a:latin typeface="Times New Roman"/>
                <a:ea typeface="Times New Roman"/>
                <a:cs typeface="Times New Roman"/>
                <a:sym typeface="Times New Roman"/>
              </a:rPr>
              <a:t>S[0]=3-S[0]; return 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Boolean Validate (State S, int position)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return (S[position]==0);</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How should a strategy look like?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3" name="Google Shape;133;p26"/>
          <p:cNvSpPr/>
          <p:nvPr/>
        </p:nvSpPr>
        <p:spPr>
          <a:xfrm>
            <a:off x="809350" y="1394550"/>
            <a:ext cx="6441336" cy="359726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a:off x="1201900" y="2876725"/>
            <a:ext cx="560700" cy="544800"/>
          </a:xfrm>
          <a:prstGeom prst="flowChartConnector">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p:nvPr/>
        </p:nvSpPr>
        <p:spPr>
          <a:xfrm>
            <a:off x="5302225" y="3421525"/>
            <a:ext cx="560700" cy="544800"/>
          </a:xfrm>
          <a:prstGeom prst="flowChartConnector">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p:nvPr/>
        </p:nvSpPr>
        <p:spPr>
          <a:xfrm>
            <a:off x="5862925" y="2571750"/>
            <a:ext cx="560700" cy="544800"/>
          </a:xfrm>
          <a:prstGeom prst="flowChartConnector">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a:off x="5510475" y="1778700"/>
            <a:ext cx="560700" cy="544800"/>
          </a:xfrm>
          <a:prstGeom prst="flowChartConnector">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1989400" y="3859650"/>
            <a:ext cx="560700" cy="544800"/>
          </a:xfrm>
          <a:prstGeom prst="flowChartConnector">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2457050" y="2969825"/>
            <a:ext cx="560700" cy="544800"/>
          </a:xfrm>
          <a:prstGeom prst="flowChartConnector">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2457050" y="2080000"/>
            <a:ext cx="560700" cy="544800"/>
          </a:xfrm>
          <a:prstGeom prst="flowChartConnector">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26"/>
          <p:cNvCxnSpPr>
            <a:stCxn id="134" idx="7"/>
            <a:endCxn id="140" idx="3"/>
          </p:cNvCxnSpPr>
          <p:nvPr/>
        </p:nvCxnSpPr>
        <p:spPr>
          <a:xfrm flipH="1" rot="10800000">
            <a:off x="1680487" y="2544909"/>
            <a:ext cx="858600" cy="411600"/>
          </a:xfrm>
          <a:prstGeom prst="straightConnector1">
            <a:avLst/>
          </a:prstGeom>
          <a:noFill/>
          <a:ln cap="flat" cmpd="sng" w="9525">
            <a:solidFill>
              <a:schemeClr val="dk2"/>
            </a:solidFill>
            <a:prstDash val="solid"/>
            <a:round/>
            <a:headEnd len="med" w="med" type="none"/>
            <a:tailEnd len="med" w="med" type="triangle"/>
          </a:ln>
        </p:spPr>
      </p:cxnSp>
      <p:cxnSp>
        <p:nvCxnSpPr>
          <p:cNvPr id="142" name="Google Shape;142;p26"/>
          <p:cNvCxnSpPr>
            <a:stCxn id="134" idx="6"/>
            <a:endCxn id="139" idx="2"/>
          </p:cNvCxnSpPr>
          <p:nvPr/>
        </p:nvCxnSpPr>
        <p:spPr>
          <a:xfrm>
            <a:off x="1762600" y="3149125"/>
            <a:ext cx="694500" cy="9300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26"/>
          <p:cNvCxnSpPr>
            <a:stCxn id="134" idx="5"/>
            <a:endCxn id="138" idx="1"/>
          </p:cNvCxnSpPr>
          <p:nvPr/>
        </p:nvCxnSpPr>
        <p:spPr>
          <a:xfrm>
            <a:off x="1680487" y="3341741"/>
            <a:ext cx="390900" cy="5976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6"/>
          <p:cNvCxnSpPr>
            <a:stCxn id="140" idx="6"/>
          </p:cNvCxnSpPr>
          <p:nvPr/>
        </p:nvCxnSpPr>
        <p:spPr>
          <a:xfrm flipH="1" rot="10800000">
            <a:off x="3017750" y="2345500"/>
            <a:ext cx="638400" cy="690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26"/>
          <p:cNvCxnSpPr>
            <a:stCxn id="139" idx="6"/>
          </p:cNvCxnSpPr>
          <p:nvPr/>
        </p:nvCxnSpPr>
        <p:spPr>
          <a:xfrm>
            <a:off x="3017750" y="3242225"/>
            <a:ext cx="589500" cy="72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26"/>
          <p:cNvCxnSpPr>
            <a:stCxn id="138" idx="6"/>
          </p:cNvCxnSpPr>
          <p:nvPr/>
        </p:nvCxnSpPr>
        <p:spPr>
          <a:xfrm>
            <a:off x="2550100" y="4132050"/>
            <a:ext cx="870000" cy="2130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26"/>
          <p:cNvSpPr txBox="1"/>
          <p:nvPr/>
        </p:nvSpPr>
        <p:spPr>
          <a:xfrm>
            <a:off x="3129250" y="1946388"/>
            <a:ext cx="1115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0"/>
              <a:t>?</a:t>
            </a:r>
            <a:endParaRPr b="1" sz="15000"/>
          </a:p>
        </p:txBody>
      </p:sp>
      <p:sp>
        <p:nvSpPr>
          <p:cNvPr id="148" name="Google Shape;148;p26"/>
          <p:cNvSpPr/>
          <p:nvPr/>
        </p:nvSpPr>
        <p:spPr>
          <a:xfrm>
            <a:off x="5162450" y="1596450"/>
            <a:ext cx="1294704" cy="948456"/>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4935225" y="3219700"/>
            <a:ext cx="1294704" cy="948456"/>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Void strategy(State 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	While (!isFinal(s))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2400">
                <a:solidFill>
                  <a:schemeClr val="dk1"/>
                </a:solidFill>
                <a:highlight>
                  <a:srgbClr val="9E9E9E"/>
                </a:highlight>
                <a:latin typeface="Times New Roman"/>
                <a:ea typeface="Times New Roman"/>
                <a:cs typeface="Times New Roman"/>
                <a:sym typeface="Times New Roman"/>
              </a:rPr>
              <a:t>If it’s my turn</a:t>
            </a:r>
            <a:endParaRPr sz="2400">
              <a:solidFill>
                <a:schemeClr val="dk1"/>
              </a:solidFill>
              <a:highlight>
                <a:srgbClr val="9E9E9E"/>
              </a:highlight>
              <a:latin typeface="Times New Roman"/>
              <a:ea typeface="Times New Roman"/>
              <a:cs typeface="Times New Roman"/>
              <a:sym typeface="Times New Roman"/>
            </a:endParaRPr>
          </a:p>
          <a:p>
            <a:pPr indent="457200" lvl="0" marL="1371600" rtl="0" algn="l">
              <a:spcBef>
                <a:spcPts val="0"/>
              </a:spcBef>
              <a:spcAft>
                <a:spcPts val="0"/>
              </a:spcAft>
              <a:buClr>
                <a:schemeClr val="dk1"/>
              </a:buClr>
              <a:buSzPts val="1100"/>
              <a:buFont typeface="Arial"/>
              <a:buNone/>
            </a:pPr>
            <a:r>
              <a:rPr lang="en" sz="2400">
                <a:solidFill>
                  <a:schemeClr val="dk1"/>
                </a:solidFill>
                <a:highlight>
                  <a:srgbClr val="FFFFFF"/>
                </a:highlight>
                <a:latin typeface="Times New Roman"/>
                <a:ea typeface="Times New Roman"/>
                <a:cs typeface="Times New Roman"/>
                <a:sym typeface="Times New Roman"/>
              </a:rPr>
              <a:t>Choose</a:t>
            </a:r>
            <a:r>
              <a:rPr lang="en" sz="2400">
                <a:solidFill>
                  <a:schemeClr val="dk1"/>
                </a:solidFill>
                <a:latin typeface="Times New Roman"/>
                <a:ea typeface="Times New Roman"/>
                <a:cs typeface="Times New Roman"/>
                <a:sym typeface="Times New Roman"/>
              </a:rPr>
              <a:t> position;</a:t>
            </a:r>
            <a:endParaRPr sz="24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			If (Validate (s, position)) </a:t>
            </a:r>
            <a:endParaRPr sz="2400">
              <a:solidFill>
                <a:schemeClr val="dk1"/>
              </a:solidFill>
              <a:latin typeface="Times New Roman"/>
              <a:ea typeface="Times New Roman"/>
              <a:cs typeface="Times New Roman"/>
              <a:sym typeface="Times New Roman"/>
            </a:endParaRPr>
          </a:p>
          <a:p>
            <a:pPr indent="457200" lvl="0" marL="1828800" rtl="0" algn="l">
              <a:spcBef>
                <a:spcPts val="0"/>
              </a:spcBef>
              <a:spcAft>
                <a:spcPts val="0"/>
              </a:spcAft>
              <a:buNone/>
            </a:pPr>
            <a:r>
              <a:rPr lang="en" sz="2400">
                <a:solidFill>
                  <a:schemeClr val="dk1"/>
                </a:solidFill>
                <a:latin typeface="Times New Roman"/>
                <a:ea typeface="Times New Roman"/>
                <a:cs typeface="Times New Roman"/>
                <a:sym typeface="Times New Roman"/>
              </a:rPr>
              <a:t>s = Transition(s, position);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			</a:t>
            </a:r>
            <a:r>
              <a:rPr lang="en" sz="2400">
                <a:solidFill>
                  <a:schemeClr val="dk1"/>
                </a:solidFill>
                <a:highlight>
                  <a:srgbClr val="9E9E9E"/>
                </a:highlight>
                <a:latin typeface="Times New Roman"/>
                <a:ea typeface="Times New Roman"/>
                <a:cs typeface="Times New Roman"/>
                <a:sym typeface="Times New Roman"/>
              </a:rPr>
              <a:t>Else get other player(s) decisions and change s</a:t>
            </a:r>
            <a:endParaRPr sz="2400">
              <a:solidFill>
                <a:schemeClr val="dk1"/>
              </a:solidFill>
              <a:highlight>
                <a:srgbClr val="9E9E9E"/>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 MINIMAX strategy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Select a </a:t>
            </a:r>
            <a:r>
              <a:rPr b="1" lang="en">
                <a:solidFill>
                  <a:schemeClr val="dk1"/>
                </a:solidFill>
                <a:latin typeface="Times New Roman"/>
                <a:ea typeface="Times New Roman"/>
                <a:cs typeface="Times New Roman"/>
                <a:sym typeface="Times New Roman"/>
              </a:rPr>
              <a:t>depth</a:t>
            </a:r>
            <a:r>
              <a:rPr lang="en">
                <a:solidFill>
                  <a:schemeClr val="dk1"/>
                </a:solidFill>
                <a:latin typeface="Times New Roman"/>
                <a:ea typeface="Times New Roman"/>
                <a:cs typeface="Times New Roman"/>
                <a:sym typeface="Times New Roman"/>
              </a:rPr>
              <a:t> for exploration, at the minimum it has to include a full step for all other players.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Select a </a:t>
            </a:r>
            <a:r>
              <a:rPr b="1" lang="en">
                <a:solidFill>
                  <a:schemeClr val="dk1"/>
                </a:solidFill>
                <a:latin typeface="Times New Roman"/>
                <a:ea typeface="Times New Roman"/>
                <a:cs typeface="Times New Roman"/>
                <a:sym typeface="Times New Roman"/>
              </a:rPr>
              <a:t>score </a:t>
            </a:r>
            <a:r>
              <a:rPr lang="en">
                <a:solidFill>
                  <a:schemeClr val="dk1"/>
                </a:solidFill>
                <a:latin typeface="Times New Roman"/>
                <a:ea typeface="Times New Roman"/>
                <a:cs typeface="Times New Roman"/>
                <a:sym typeface="Times New Roman"/>
              </a:rPr>
              <a:t>function (heuristic) which evaluates a state as to its value for the other player(s). The better the score, the less desirable that state is from your perspective. The opponent should either be the maximising player (higher score is better) or minimising player (lower score is better).</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score minimax(depth, state, next_player)</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lang="en" sz="1200">
                <a:solidFill>
                  <a:schemeClr val="dk1"/>
                </a:solidFill>
                <a:latin typeface="Courier New"/>
                <a:ea typeface="Courier New"/>
                <a:cs typeface="Courier New"/>
                <a:sym typeface="Courier New"/>
              </a:rPr>
              <a:t>if(final(state)||(depth==0))</a:t>
            </a:r>
            <a:endParaRPr sz="12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lang="en" sz="1200">
                <a:solidFill>
                  <a:schemeClr val="dk1"/>
                </a:solidFill>
                <a:latin typeface="Courier New"/>
                <a:ea typeface="Courier New"/>
                <a:cs typeface="Courier New"/>
                <a:sym typeface="Courier New"/>
              </a:rPr>
              <a:t>	return score(state);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else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if (next_player is the minimising one)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return min(minimax(depth-1,each neighbour state,next_player);</a:t>
            </a:r>
            <a:endParaRPr sz="12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lang="en" sz="1200">
                <a:solidFill>
                  <a:schemeClr val="dk1"/>
                </a:solidFill>
                <a:latin typeface="Courier New"/>
                <a:ea typeface="Courier New"/>
                <a:cs typeface="Courier New"/>
                <a:sym typeface="Courier New"/>
              </a:rPr>
              <a:t>else</a:t>
            </a:r>
            <a:endParaRPr sz="12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lang="en" sz="1200">
                <a:solidFill>
                  <a:schemeClr val="dk1"/>
                </a:solidFill>
                <a:latin typeface="Courier New"/>
                <a:ea typeface="Courier New"/>
                <a:cs typeface="Courier New"/>
                <a:sym typeface="Courier New"/>
              </a:rPr>
              <a:t> 	return max(minimax(depth-1,each neighbour state,next_player);</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45720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 MINIMAX strategy example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minimax(2, S, AI) = min (score (minimax (1, A, OP)), score (minimax (1, B, OP)),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score (minimax (1, C, OP))) = min (max (1, 5, 9), max (8), max (3, 9, 2)) = 8 (choice B)</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5" name="Google Shape;165;p29"/>
          <p:cNvSpPr/>
          <p:nvPr/>
        </p:nvSpPr>
        <p:spPr>
          <a:xfrm>
            <a:off x="3469225" y="12984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166" name="Google Shape;166;p29"/>
          <p:cNvSpPr/>
          <p:nvPr/>
        </p:nvSpPr>
        <p:spPr>
          <a:xfrm>
            <a:off x="2227575" y="2115800"/>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67" name="Google Shape;167;p29"/>
          <p:cNvSpPr/>
          <p:nvPr/>
        </p:nvSpPr>
        <p:spPr>
          <a:xfrm>
            <a:off x="3469225" y="2115800"/>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168" name="Google Shape;168;p29"/>
          <p:cNvSpPr/>
          <p:nvPr/>
        </p:nvSpPr>
        <p:spPr>
          <a:xfrm>
            <a:off x="4710875" y="2115800"/>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169" name="Google Shape;169;p29"/>
          <p:cNvSpPr/>
          <p:nvPr/>
        </p:nvSpPr>
        <p:spPr>
          <a:xfrm>
            <a:off x="1794975" y="32059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70" name="Google Shape;170;p29"/>
          <p:cNvSpPr/>
          <p:nvPr/>
        </p:nvSpPr>
        <p:spPr>
          <a:xfrm>
            <a:off x="2660175" y="32059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171" name="Google Shape;171;p29"/>
          <p:cNvSpPr/>
          <p:nvPr/>
        </p:nvSpPr>
        <p:spPr>
          <a:xfrm>
            <a:off x="3469225"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172" name="Google Shape;172;p29"/>
          <p:cNvSpPr/>
          <p:nvPr/>
        </p:nvSpPr>
        <p:spPr>
          <a:xfrm>
            <a:off x="4306350"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73" name="Google Shape;173;p29"/>
          <p:cNvSpPr/>
          <p:nvPr/>
        </p:nvSpPr>
        <p:spPr>
          <a:xfrm>
            <a:off x="5143475"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cxnSp>
        <p:nvCxnSpPr>
          <p:cNvPr id="174" name="Google Shape;174;p29"/>
          <p:cNvCxnSpPr>
            <a:stCxn id="165" idx="3"/>
            <a:endCxn id="166" idx="7"/>
          </p:cNvCxnSpPr>
          <p:nvPr/>
        </p:nvCxnSpPr>
        <p:spPr>
          <a:xfrm flipH="1">
            <a:off x="2596878" y="1647187"/>
            <a:ext cx="935700" cy="5286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9"/>
          <p:cNvCxnSpPr>
            <a:stCxn id="165" idx="4"/>
            <a:endCxn id="167" idx="0"/>
          </p:cNvCxnSpPr>
          <p:nvPr/>
        </p:nvCxnSpPr>
        <p:spPr>
          <a:xfrm>
            <a:off x="3685525" y="1707025"/>
            <a:ext cx="0" cy="4089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29"/>
          <p:cNvCxnSpPr>
            <a:stCxn id="165" idx="5"/>
            <a:endCxn id="168" idx="1"/>
          </p:cNvCxnSpPr>
          <p:nvPr/>
        </p:nvCxnSpPr>
        <p:spPr>
          <a:xfrm>
            <a:off x="3838472" y="1647187"/>
            <a:ext cx="935700" cy="5286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9"/>
          <p:cNvCxnSpPr>
            <a:stCxn id="166" idx="3"/>
            <a:endCxn id="169" idx="0"/>
          </p:cNvCxnSpPr>
          <p:nvPr/>
        </p:nvCxnSpPr>
        <p:spPr>
          <a:xfrm flipH="1">
            <a:off x="2011328" y="2464562"/>
            <a:ext cx="279600" cy="7413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29"/>
          <p:cNvCxnSpPr>
            <a:stCxn id="166" idx="5"/>
            <a:endCxn id="170" idx="0"/>
          </p:cNvCxnSpPr>
          <p:nvPr/>
        </p:nvCxnSpPr>
        <p:spPr>
          <a:xfrm>
            <a:off x="2596822" y="2464562"/>
            <a:ext cx="279600" cy="7413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9"/>
          <p:cNvCxnSpPr>
            <a:stCxn id="167" idx="4"/>
            <a:endCxn id="171" idx="0"/>
          </p:cNvCxnSpPr>
          <p:nvPr/>
        </p:nvCxnSpPr>
        <p:spPr>
          <a:xfrm>
            <a:off x="3685525" y="2524400"/>
            <a:ext cx="0" cy="7218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29"/>
          <p:cNvCxnSpPr>
            <a:stCxn id="168" idx="3"/>
            <a:endCxn id="172" idx="0"/>
          </p:cNvCxnSpPr>
          <p:nvPr/>
        </p:nvCxnSpPr>
        <p:spPr>
          <a:xfrm flipH="1">
            <a:off x="4522528" y="2464562"/>
            <a:ext cx="251700" cy="7818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9"/>
          <p:cNvCxnSpPr>
            <a:stCxn id="168" idx="5"/>
            <a:endCxn id="173" idx="0"/>
          </p:cNvCxnSpPr>
          <p:nvPr/>
        </p:nvCxnSpPr>
        <p:spPr>
          <a:xfrm>
            <a:off x="5080122" y="2464562"/>
            <a:ext cx="279600" cy="78180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29"/>
          <p:cNvSpPr/>
          <p:nvPr/>
        </p:nvSpPr>
        <p:spPr>
          <a:xfrm>
            <a:off x="929775" y="32059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83" name="Google Shape;183;p29"/>
          <p:cNvSpPr/>
          <p:nvPr/>
        </p:nvSpPr>
        <p:spPr>
          <a:xfrm>
            <a:off x="6145650"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84" name="Google Shape;184;p29"/>
          <p:cNvCxnSpPr>
            <a:stCxn id="166" idx="2"/>
            <a:endCxn id="182" idx="7"/>
          </p:cNvCxnSpPr>
          <p:nvPr/>
        </p:nvCxnSpPr>
        <p:spPr>
          <a:xfrm flipH="1">
            <a:off x="1299075" y="2320100"/>
            <a:ext cx="928500" cy="9456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29"/>
          <p:cNvCxnSpPr>
            <a:stCxn id="168" idx="6"/>
            <a:endCxn id="183" idx="1"/>
          </p:cNvCxnSpPr>
          <p:nvPr/>
        </p:nvCxnSpPr>
        <p:spPr>
          <a:xfrm>
            <a:off x="5143475" y="2320100"/>
            <a:ext cx="1065600" cy="98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MINIMAX considerations</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objective of MINIMAX is to allow the opponent to make the worst possible moves, assuming it will always choose the best move available.</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depth of exploration is crucial to the MINIMAX accuracy.</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depth of exploration is limited by the necessity to store every explored state. For chess (average </a:t>
            </a:r>
            <a:r>
              <a:rPr lang="en" sz="2400" u="sng">
                <a:solidFill>
                  <a:schemeClr val="hlink"/>
                </a:solidFill>
                <a:latin typeface="Times New Roman"/>
                <a:ea typeface="Times New Roman"/>
                <a:cs typeface="Times New Roman"/>
                <a:sym typeface="Times New Roman"/>
                <a:hlinkClick r:id="rId3"/>
              </a:rPr>
              <a:t>branching factor</a:t>
            </a:r>
            <a:r>
              <a:rPr lang="en" sz="2400">
                <a:solidFill>
                  <a:schemeClr val="dk1"/>
                </a:solidFill>
                <a:latin typeface="Times New Roman"/>
                <a:ea typeface="Times New Roman"/>
                <a:cs typeface="Times New Roman"/>
                <a:sym typeface="Times New Roman"/>
              </a:rPr>
              <a:t> of 35), a depth of 4 would require 1,500,625 states. An exhaustive exploration would require 10</a:t>
            </a:r>
            <a:r>
              <a:rPr baseline="30000" lang="en" sz="2400">
                <a:solidFill>
                  <a:schemeClr val="dk1"/>
                </a:solidFill>
                <a:latin typeface="Times New Roman"/>
                <a:ea typeface="Times New Roman"/>
                <a:cs typeface="Times New Roman"/>
                <a:sym typeface="Times New Roman"/>
              </a:rPr>
              <a:t>30</a:t>
            </a:r>
            <a:r>
              <a:rPr lang="en" sz="2400">
                <a:solidFill>
                  <a:schemeClr val="dk1"/>
                </a:solidFill>
                <a:latin typeface="Times New Roman"/>
                <a:ea typeface="Times New Roman"/>
                <a:cs typeface="Times New Roman"/>
                <a:sym typeface="Times New Roman"/>
              </a:rPr>
              <a:t> states.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MINIMAX is predictable and assumes predictable opponents.</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p:nvPr/>
        </p:nvSpPr>
        <p:spPr>
          <a:xfrm>
            <a:off x="3469225" y="12984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196" name="Google Shape;196;p31"/>
          <p:cNvSpPr/>
          <p:nvPr/>
        </p:nvSpPr>
        <p:spPr>
          <a:xfrm>
            <a:off x="2447575" y="217577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97" name="Google Shape;197;p31"/>
          <p:cNvCxnSpPr>
            <a:stCxn id="195" idx="3"/>
            <a:endCxn id="196" idx="7"/>
          </p:cNvCxnSpPr>
          <p:nvPr/>
        </p:nvCxnSpPr>
        <p:spPr>
          <a:xfrm flipH="1">
            <a:off x="2816778" y="1647187"/>
            <a:ext cx="715800" cy="58830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31"/>
          <p:cNvSpPr/>
          <p:nvPr/>
        </p:nvSpPr>
        <p:spPr>
          <a:xfrm>
            <a:off x="1831300"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cxnSp>
        <p:nvCxnSpPr>
          <p:cNvPr id="199" name="Google Shape;199;p31"/>
          <p:cNvCxnSpPr>
            <a:stCxn id="196" idx="4"/>
            <a:endCxn id="198" idx="0"/>
          </p:cNvCxnSpPr>
          <p:nvPr/>
        </p:nvCxnSpPr>
        <p:spPr>
          <a:xfrm flipH="1">
            <a:off x="2047675" y="2584375"/>
            <a:ext cx="616200" cy="6621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31"/>
          <p:cNvSpPr txBox="1"/>
          <p:nvPr/>
        </p:nvSpPr>
        <p:spPr>
          <a:xfrm>
            <a:off x="1386175" y="272925"/>
            <a:ext cx="602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Optimising MINIMAX</a:t>
            </a:r>
            <a:endParaRPr sz="2400">
              <a:latin typeface="Times New Roman"/>
              <a:ea typeface="Times New Roman"/>
              <a:cs typeface="Times New Roman"/>
              <a:sym typeface="Times New Roman"/>
            </a:endParaRPr>
          </a:p>
        </p:txBody>
      </p:sp>
      <p:sp>
        <p:nvSpPr>
          <p:cNvPr id="201" name="Google Shape;201;p31"/>
          <p:cNvSpPr txBox="1"/>
          <p:nvPr/>
        </p:nvSpPr>
        <p:spPr>
          <a:xfrm>
            <a:off x="4054075" y="1330475"/>
            <a:ext cx="10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MIN&lt;=9</a:t>
            </a:r>
            <a:endParaRPr/>
          </a:p>
        </p:txBody>
      </p:sp>
      <p:sp>
        <p:nvSpPr>
          <p:cNvPr id="202" name="Google Shape;202;p31"/>
          <p:cNvSpPr txBox="1"/>
          <p:nvPr/>
        </p:nvSpPr>
        <p:spPr>
          <a:xfrm>
            <a:off x="2956450" y="2178425"/>
            <a:ext cx="9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MAX&gt;=9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What is a Game?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An adversarial search problem</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 interactive decision problem where</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s</a:t>
            </a:r>
            <a:r>
              <a:rPr lang="en" sz="2400">
                <a:solidFill>
                  <a:schemeClr val="dk1"/>
                </a:solidFill>
                <a:latin typeface="Times New Roman"/>
                <a:ea typeface="Times New Roman"/>
                <a:cs typeface="Times New Roman"/>
                <a:sym typeface="Times New Roman"/>
              </a:rPr>
              <a:t>olution is not built exclusively by a single strategy</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Not all final states are desirable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p:nvPr/>
        </p:nvSpPr>
        <p:spPr>
          <a:xfrm>
            <a:off x="3469225" y="12984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08" name="Google Shape;208;p32"/>
          <p:cNvSpPr/>
          <p:nvPr/>
        </p:nvSpPr>
        <p:spPr>
          <a:xfrm>
            <a:off x="2447575" y="217577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209" name="Google Shape;209;p32"/>
          <p:cNvCxnSpPr>
            <a:stCxn id="207" idx="3"/>
            <a:endCxn id="208" idx="7"/>
          </p:cNvCxnSpPr>
          <p:nvPr/>
        </p:nvCxnSpPr>
        <p:spPr>
          <a:xfrm flipH="1">
            <a:off x="2816778" y="1647187"/>
            <a:ext cx="715800" cy="5883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32"/>
          <p:cNvSpPr/>
          <p:nvPr/>
        </p:nvSpPr>
        <p:spPr>
          <a:xfrm>
            <a:off x="1831300"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cxnSp>
        <p:nvCxnSpPr>
          <p:cNvPr id="211" name="Google Shape;211;p32"/>
          <p:cNvCxnSpPr>
            <a:stCxn id="208" idx="4"/>
            <a:endCxn id="210" idx="0"/>
          </p:cNvCxnSpPr>
          <p:nvPr/>
        </p:nvCxnSpPr>
        <p:spPr>
          <a:xfrm flipH="1">
            <a:off x="2047675" y="2584375"/>
            <a:ext cx="616200" cy="6621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32"/>
          <p:cNvSpPr txBox="1"/>
          <p:nvPr/>
        </p:nvSpPr>
        <p:spPr>
          <a:xfrm>
            <a:off x="1386175" y="272925"/>
            <a:ext cx="602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Optimising MINIMAX</a:t>
            </a:r>
            <a:endParaRPr sz="2400">
              <a:latin typeface="Times New Roman"/>
              <a:ea typeface="Times New Roman"/>
              <a:cs typeface="Times New Roman"/>
              <a:sym typeface="Times New Roman"/>
            </a:endParaRPr>
          </a:p>
        </p:txBody>
      </p:sp>
      <p:sp>
        <p:nvSpPr>
          <p:cNvPr id="213" name="Google Shape;213;p32"/>
          <p:cNvSpPr txBox="1"/>
          <p:nvPr/>
        </p:nvSpPr>
        <p:spPr>
          <a:xfrm>
            <a:off x="4054075" y="1330475"/>
            <a:ext cx="10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MIN=9</a:t>
            </a:r>
            <a:endParaRPr/>
          </a:p>
        </p:txBody>
      </p:sp>
      <p:sp>
        <p:nvSpPr>
          <p:cNvPr id="214" name="Google Shape;214;p32"/>
          <p:cNvSpPr txBox="1"/>
          <p:nvPr/>
        </p:nvSpPr>
        <p:spPr>
          <a:xfrm>
            <a:off x="2956450" y="2178425"/>
            <a:ext cx="9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MAX=9</a:t>
            </a:r>
            <a:endParaRPr/>
          </a:p>
        </p:txBody>
      </p:sp>
      <p:sp>
        <p:nvSpPr>
          <p:cNvPr id="215" name="Google Shape;215;p32"/>
          <p:cNvSpPr/>
          <p:nvPr/>
        </p:nvSpPr>
        <p:spPr>
          <a:xfrm>
            <a:off x="3036625"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endParaRPr/>
          </a:p>
        </p:txBody>
      </p:sp>
      <p:cxnSp>
        <p:nvCxnSpPr>
          <p:cNvPr id="216" name="Google Shape;216;p32"/>
          <p:cNvCxnSpPr>
            <a:stCxn id="208" idx="4"/>
            <a:endCxn id="215" idx="0"/>
          </p:cNvCxnSpPr>
          <p:nvPr/>
        </p:nvCxnSpPr>
        <p:spPr>
          <a:xfrm>
            <a:off x="2663875" y="2584375"/>
            <a:ext cx="589200" cy="66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p:nvPr/>
        </p:nvSpPr>
        <p:spPr>
          <a:xfrm>
            <a:off x="3469225" y="12984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22" name="Google Shape;222;p33"/>
          <p:cNvSpPr/>
          <p:nvPr/>
        </p:nvSpPr>
        <p:spPr>
          <a:xfrm>
            <a:off x="2447575" y="217577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223" name="Google Shape;223;p33"/>
          <p:cNvCxnSpPr>
            <a:stCxn id="221" idx="3"/>
            <a:endCxn id="222" idx="7"/>
          </p:cNvCxnSpPr>
          <p:nvPr/>
        </p:nvCxnSpPr>
        <p:spPr>
          <a:xfrm flipH="1">
            <a:off x="2816778" y="1647187"/>
            <a:ext cx="715800" cy="58830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p33"/>
          <p:cNvSpPr/>
          <p:nvPr/>
        </p:nvSpPr>
        <p:spPr>
          <a:xfrm>
            <a:off x="1831300"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cxnSp>
        <p:nvCxnSpPr>
          <p:cNvPr id="225" name="Google Shape;225;p33"/>
          <p:cNvCxnSpPr>
            <a:stCxn id="222" idx="4"/>
            <a:endCxn id="224" idx="0"/>
          </p:cNvCxnSpPr>
          <p:nvPr/>
        </p:nvCxnSpPr>
        <p:spPr>
          <a:xfrm flipH="1">
            <a:off x="2047675" y="2584375"/>
            <a:ext cx="616200" cy="662100"/>
          </a:xfrm>
          <a:prstGeom prst="straightConnector1">
            <a:avLst/>
          </a:prstGeom>
          <a:noFill/>
          <a:ln cap="flat" cmpd="sng" w="9525">
            <a:solidFill>
              <a:schemeClr val="dk2"/>
            </a:solidFill>
            <a:prstDash val="solid"/>
            <a:round/>
            <a:headEnd len="med" w="med" type="none"/>
            <a:tailEnd len="med" w="med" type="triangle"/>
          </a:ln>
        </p:spPr>
      </p:cxnSp>
      <p:sp>
        <p:nvSpPr>
          <p:cNvPr id="226" name="Google Shape;226;p33"/>
          <p:cNvSpPr txBox="1"/>
          <p:nvPr/>
        </p:nvSpPr>
        <p:spPr>
          <a:xfrm>
            <a:off x="1386175" y="272925"/>
            <a:ext cx="602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Optimising MINIMAX</a:t>
            </a:r>
            <a:endParaRPr sz="2400">
              <a:latin typeface="Times New Roman"/>
              <a:ea typeface="Times New Roman"/>
              <a:cs typeface="Times New Roman"/>
              <a:sym typeface="Times New Roman"/>
            </a:endParaRPr>
          </a:p>
        </p:txBody>
      </p:sp>
      <p:sp>
        <p:nvSpPr>
          <p:cNvPr id="227" name="Google Shape;227;p33"/>
          <p:cNvSpPr txBox="1"/>
          <p:nvPr/>
        </p:nvSpPr>
        <p:spPr>
          <a:xfrm>
            <a:off x="4054075" y="1330475"/>
            <a:ext cx="10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MIN=9</a:t>
            </a:r>
            <a:endParaRPr/>
          </a:p>
        </p:txBody>
      </p:sp>
      <p:sp>
        <p:nvSpPr>
          <p:cNvPr id="228" name="Google Shape;228;p33"/>
          <p:cNvSpPr txBox="1"/>
          <p:nvPr/>
        </p:nvSpPr>
        <p:spPr>
          <a:xfrm>
            <a:off x="2956450" y="2178425"/>
            <a:ext cx="9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MAX=9</a:t>
            </a:r>
            <a:endParaRPr/>
          </a:p>
        </p:txBody>
      </p:sp>
      <p:sp>
        <p:nvSpPr>
          <p:cNvPr id="229" name="Google Shape;229;p33"/>
          <p:cNvSpPr/>
          <p:nvPr/>
        </p:nvSpPr>
        <p:spPr>
          <a:xfrm>
            <a:off x="3036625"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endParaRPr/>
          </a:p>
        </p:txBody>
      </p:sp>
      <p:cxnSp>
        <p:nvCxnSpPr>
          <p:cNvPr id="230" name="Google Shape;230;p33"/>
          <p:cNvCxnSpPr>
            <a:stCxn id="222" idx="4"/>
            <a:endCxn id="229" idx="0"/>
          </p:cNvCxnSpPr>
          <p:nvPr/>
        </p:nvCxnSpPr>
        <p:spPr>
          <a:xfrm>
            <a:off x="2663875" y="2584375"/>
            <a:ext cx="589200" cy="662100"/>
          </a:xfrm>
          <a:prstGeom prst="straightConnector1">
            <a:avLst/>
          </a:prstGeom>
          <a:noFill/>
          <a:ln cap="flat" cmpd="sng" w="9525">
            <a:solidFill>
              <a:schemeClr val="dk2"/>
            </a:solidFill>
            <a:prstDash val="solid"/>
            <a:round/>
            <a:headEnd len="med" w="med" type="none"/>
            <a:tailEnd len="med" w="med" type="triangle"/>
          </a:ln>
        </p:spPr>
      </p:cxnSp>
      <p:sp>
        <p:nvSpPr>
          <p:cNvPr id="231" name="Google Shape;231;p33"/>
          <p:cNvSpPr/>
          <p:nvPr/>
        </p:nvSpPr>
        <p:spPr>
          <a:xfrm>
            <a:off x="4230550" y="22341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232" name="Google Shape;232;p33"/>
          <p:cNvSpPr/>
          <p:nvPr/>
        </p:nvSpPr>
        <p:spPr>
          <a:xfrm>
            <a:off x="4152250" y="3173575"/>
            <a:ext cx="589200" cy="554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233" name="Google Shape;233;p33"/>
          <p:cNvCxnSpPr>
            <a:stCxn id="231" idx="4"/>
            <a:endCxn id="232" idx="0"/>
          </p:cNvCxnSpPr>
          <p:nvPr/>
        </p:nvCxnSpPr>
        <p:spPr>
          <a:xfrm>
            <a:off x="4446850" y="2642725"/>
            <a:ext cx="0" cy="5310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33"/>
          <p:cNvCxnSpPr>
            <a:stCxn id="221" idx="5"/>
            <a:endCxn id="231" idx="0"/>
          </p:cNvCxnSpPr>
          <p:nvPr/>
        </p:nvCxnSpPr>
        <p:spPr>
          <a:xfrm>
            <a:off x="3838472" y="1647187"/>
            <a:ext cx="608400" cy="586800"/>
          </a:xfrm>
          <a:prstGeom prst="straightConnector1">
            <a:avLst/>
          </a:prstGeom>
          <a:noFill/>
          <a:ln cap="flat" cmpd="sng" w="9525">
            <a:solidFill>
              <a:schemeClr val="dk2"/>
            </a:solidFill>
            <a:prstDash val="solid"/>
            <a:round/>
            <a:headEnd len="med" w="med" type="none"/>
            <a:tailEnd len="med" w="med" type="triangle"/>
          </a:ln>
        </p:spPr>
      </p:cxnSp>
      <p:sp>
        <p:nvSpPr>
          <p:cNvPr id="235" name="Google Shape;235;p33"/>
          <p:cNvSpPr txBox="1"/>
          <p:nvPr/>
        </p:nvSpPr>
        <p:spPr>
          <a:xfrm>
            <a:off x="4831200" y="2203725"/>
            <a:ext cx="11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MAX&gt;=10</a:t>
            </a:r>
            <a:endParaRPr/>
          </a:p>
        </p:txBody>
      </p:sp>
      <p:sp>
        <p:nvSpPr>
          <p:cNvPr id="236" name="Google Shape;236;p33"/>
          <p:cNvSpPr txBox="1"/>
          <p:nvPr/>
        </p:nvSpPr>
        <p:spPr>
          <a:xfrm>
            <a:off x="4791150" y="1192125"/>
            <a:ext cx="681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a:t>
            </a:r>
            <a:endParaRPr b="1"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p:nvPr/>
        </p:nvSpPr>
        <p:spPr>
          <a:xfrm>
            <a:off x="3469225" y="12984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42" name="Google Shape;242;p34"/>
          <p:cNvSpPr/>
          <p:nvPr/>
        </p:nvSpPr>
        <p:spPr>
          <a:xfrm>
            <a:off x="2447575" y="217577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243" name="Google Shape;243;p34"/>
          <p:cNvCxnSpPr>
            <a:stCxn id="241" idx="3"/>
            <a:endCxn id="242" idx="7"/>
          </p:cNvCxnSpPr>
          <p:nvPr/>
        </p:nvCxnSpPr>
        <p:spPr>
          <a:xfrm flipH="1">
            <a:off x="2816778" y="1647187"/>
            <a:ext cx="715800" cy="5883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34"/>
          <p:cNvSpPr/>
          <p:nvPr/>
        </p:nvSpPr>
        <p:spPr>
          <a:xfrm>
            <a:off x="1831300"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cxnSp>
        <p:nvCxnSpPr>
          <p:cNvPr id="245" name="Google Shape;245;p34"/>
          <p:cNvCxnSpPr>
            <a:stCxn id="242" idx="4"/>
            <a:endCxn id="244" idx="0"/>
          </p:cNvCxnSpPr>
          <p:nvPr/>
        </p:nvCxnSpPr>
        <p:spPr>
          <a:xfrm flipH="1">
            <a:off x="2047675" y="2584375"/>
            <a:ext cx="616200" cy="662100"/>
          </a:xfrm>
          <a:prstGeom prst="straightConnector1">
            <a:avLst/>
          </a:prstGeom>
          <a:noFill/>
          <a:ln cap="flat" cmpd="sng" w="9525">
            <a:solidFill>
              <a:schemeClr val="dk2"/>
            </a:solidFill>
            <a:prstDash val="solid"/>
            <a:round/>
            <a:headEnd len="med" w="med" type="none"/>
            <a:tailEnd len="med" w="med" type="triangle"/>
          </a:ln>
        </p:spPr>
      </p:cxnSp>
      <p:sp>
        <p:nvSpPr>
          <p:cNvPr id="246" name="Google Shape;246;p34"/>
          <p:cNvSpPr txBox="1"/>
          <p:nvPr/>
        </p:nvSpPr>
        <p:spPr>
          <a:xfrm>
            <a:off x="1386175" y="272925"/>
            <a:ext cx="602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Optimising MINIMAX</a:t>
            </a:r>
            <a:endParaRPr sz="2400">
              <a:latin typeface="Times New Roman"/>
              <a:ea typeface="Times New Roman"/>
              <a:cs typeface="Times New Roman"/>
              <a:sym typeface="Times New Roman"/>
            </a:endParaRPr>
          </a:p>
        </p:txBody>
      </p:sp>
      <p:sp>
        <p:nvSpPr>
          <p:cNvPr id="247" name="Google Shape;247;p34"/>
          <p:cNvSpPr txBox="1"/>
          <p:nvPr/>
        </p:nvSpPr>
        <p:spPr>
          <a:xfrm>
            <a:off x="4054075" y="1330475"/>
            <a:ext cx="10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MIN=9</a:t>
            </a:r>
            <a:endParaRPr/>
          </a:p>
        </p:txBody>
      </p:sp>
      <p:sp>
        <p:nvSpPr>
          <p:cNvPr id="248" name="Google Shape;248;p34"/>
          <p:cNvSpPr txBox="1"/>
          <p:nvPr/>
        </p:nvSpPr>
        <p:spPr>
          <a:xfrm>
            <a:off x="2956450" y="2178425"/>
            <a:ext cx="9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MAX=9</a:t>
            </a:r>
            <a:endParaRPr/>
          </a:p>
        </p:txBody>
      </p:sp>
      <p:sp>
        <p:nvSpPr>
          <p:cNvPr id="249" name="Google Shape;249;p34"/>
          <p:cNvSpPr/>
          <p:nvPr/>
        </p:nvSpPr>
        <p:spPr>
          <a:xfrm>
            <a:off x="3036625"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endParaRPr/>
          </a:p>
        </p:txBody>
      </p:sp>
      <p:cxnSp>
        <p:nvCxnSpPr>
          <p:cNvPr id="250" name="Google Shape;250;p34"/>
          <p:cNvCxnSpPr>
            <a:stCxn id="242" idx="4"/>
            <a:endCxn id="249" idx="0"/>
          </p:cNvCxnSpPr>
          <p:nvPr/>
        </p:nvCxnSpPr>
        <p:spPr>
          <a:xfrm>
            <a:off x="2663875" y="2584375"/>
            <a:ext cx="589200" cy="662100"/>
          </a:xfrm>
          <a:prstGeom prst="straightConnector1">
            <a:avLst/>
          </a:prstGeom>
          <a:noFill/>
          <a:ln cap="flat" cmpd="sng" w="9525">
            <a:solidFill>
              <a:schemeClr val="dk2"/>
            </a:solidFill>
            <a:prstDash val="solid"/>
            <a:round/>
            <a:headEnd len="med" w="med" type="none"/>
            <a:tailEnd len="med" w="med" type="triangle"/>
          </a:ln>
        </p:spPr>
      </p:cxnSp>
      <p:sp>
        <p:nvSpPr>
          <p:cNvPr id="251" name="Google Shape;251;p34"/>
          <p:cNvSpPr/>
          <p:nvPr/>
        </p:nvSpPr>
        <p:spPr>
          <a:xfrm>
            <a:off x="4230550" y="22341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252" name="Google Shape;252;p34"/>
          <p:cNvSpPr/>
          <p:nvPr/>
        </p:nvSpPr>
        <p:spPr>
          <a:xfrm>
            <a:off x="4152250" y="3173575"/>
            <a:ext cx="589200" cy="554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253" name="Google Shape;253;p34"/>
          <p:cNvCxnSpPr>
            <a:stCxn id="251" idx="4"/>
            <a:endCxn id="252" idx="0"/>
          </p:cNvCxnSpPr>
          <p:nvPr/>
        </p:nvCxnSpPr>
        <p:spPr>
          <a:xfrm>
            <a:off x="4446850" y="2642725"/>
            <a:ext cx="0" cy="5310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34"/>
          <p:cNvCxnSpPr>
            <a:stCxn id="241" idx="5"/>
            <a:endCxn id="251" idx="0"/>
          </p:cNvCxnSpPr>
          <p:nvPr/>
        </p:nvCxnSpPr>
        <p:spPr>
          <a:xfrm>
            <a:off x="3838472" y="1647187"/>
            <a:ext cx="608400" cy="586800"/>
          </a:xfrm>
          <a:prstGeom prst="straightConnector1">
            <a:avLst/>
          </a:prstGeom>
          <a:noFill/>
          <a:ln cap="flat" cmpd="sng" w="9525">
            <a:solidFill>
              <a:schemeClr val="dk2"/>
            </a:solidFill>
            <a:prstDash val="solid"/>
            <a:round/>
            <a:headEnd len="med" w="med" type="none"/>
            <a:tailEnd len="med" w="med" type="triangle"/>
          </a:ln>
        </p:spPr>
      </p:cxnSp>
      <p:sp>
        <p:nvSpPr>
          <p:cNvPr id="255" name="Google Shape;255;p34"/>
          <p:cNvSpPr txBox="1"/>
          <p:nvPr/>
        </p:nvSpPr>
        <p:spPr>
          <a:xfrm>
            <a:off x="4831200" y="2203725"/>
            <a:ext cx="11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MAX&gt;=10</a:t>
            </a:r>
            <a:endParaRPr/>
          </a:p>
        </p:txBody>
      </p:sp>
      <p:cxnSp>
        <p:nvCxnSpPr>
          <p:cNvPr id="256" name="Google Shape;256;p34"/>
          <p:cNvCxnSpPr>
            <a:stCxn id="251" idx="4"/>
          </p:cNvCxnSpPr>
          <p:nvPr/>
        </p:nvCxnSpPr>
        <p:spPr>
          <a:xfrm>
            <a:off x="4446850" y="2642725"/>
            <a:ext cx="528600" cy="4182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34"/>
          <p:cNvCxnSpPr>
            <a:stCxn id="251" idx="4"/>
          </p:cNvCxnSpPr>
          <p:nvPr/>
        </p:nvCxnSpPr>
        <p:spPr>
          <a:xfrm>
            <a:off x="4446850" y="2642725"/>
            <a:ext cx="1313700" cy="394200"/>
          </a:xfrm>
          <a:prstGeom prst="straightConnector1">
            <a:avLst/>
          </a:prstGeom>
          <a:noFill/>
          <a:ln cap="flat" cmpd="sng" w="9525">
            <a:solidFill>
              <a:schemeClr val="dk2"/>
            </a:solidFill>
            <a:prstDash val="solid"/>
            <a:round/>
            <a:headEnd len="med" w="med" type="none"/>
            <a:tailEnd len="med" w="med" type="triangle"/>
          </a:ln>
        </p:spPr>
      </p:cxnSp>
      <p:cxnSp>
        <p:nvCxnSpPr>
          <p:cNvPr id="258" name="Google Shape;258;p34"/>
          <p:cNvCxnSpPr/>
          <p:nvPr/>
        </p:nvCxnSpPr>
        <p:spPr>
          <a:xfrm flipH="1" rot="10800000">
            <a:off x="4014000" y="1811125"/>
            <a:ext cx="777300" cy="2484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nvSpPr>
        <p:spPr>
          <a:xfrm>
            <a:off x="172975" y="608550"/>
            <a:ext cx="8647500" cy="44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 ALPHA-BETA optimisation</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For each state up to (but not including) the selected depth, keep two values (</a:t>
            </a:r>
            <a:r>
              <a:rPr i="1" lang="en">
                <a:solidFill>
                  <a:schemeClr val="dk1"/>
                </a:solidFill>
                <a:latin typeface="Times New Roman"/>
                <a:ea typeface="Times New Roman"/>
                <a:cs typeface="Times New Roman"/>
                <a:sym typeface="Times New Roman"/>
              </a:rPr>
              <a:t>alpha</a:t>
            </a:r>
            <a:r>
              <a:rPr lang="en">
                <a:solidFill>
                  <a:schemeClr val="dk1"/>
                </a:solidFill>
                <a:latin typeface="Times New Roman"/>
                <a:ea typeface="Times New Roman"/>
                <a:cs typeface="Times New Roman"/>
                <a:sym typeface="Times New Roman"/>
              </a:rPr>
              <a:t> and </a:t>
            </a:r>
            <a:r>
              <a:rPr i="1" lang="en">
                <a:solidFill>
                  <a:schemeClr val="dk1"/>
                </a:solidFill>
                <a:latin typeface="Times New Roman"/>
                <a:ea typeface="Times New Roman"/>
                <a:cs typeface="Times New Roman"/>
                <a:sym typeface="Times New Roman"/>
              </a:rPr>
              <a:t>beta</a:t>
            </a:r>
            <a:r>
              <a:rPr lang="en">
                <a:solidFill>
                  <a:schemeClr val="dk1"/>
                </a:solidFill>
                <a:latin typeface="Times New Roman"/>
                <a:ea typeface="Times New Roman"/>
                <a:cs typeface="Times New Roman"/>
                <a:sym typeface="Times New Roman"/>
              </a:rPr>
              <a:t>), </a:t>
            </a:r>
            <a:r>
              <a:rPr i="1" lang="en">
                <a:solidFill>
                  <a:schemeClr val="dk1"/>
                </a:solidFill>
                <a:latin typeface="Times New Roman"/>
                <a:ea typeface="Times New Roman"/>
                <a:cs typeface="Times New Roman"/>
                <a:sym typeface="Times New Roman"/>
              </a:rPr>
              <a:t>alpha </a:t>
            </a:r>
            <a:r>
              <a:rPr lang="en">
                <a:solidFill>
                  <a:schemeClr val="dk1"/>
                </a:solidFill>
                <a:latin typeface="Times New Roman"/>
                <a:ea typeface="Times New Roman"/>
                <a:cs typeface="Times New Roman"/>
                <a:sym typeface="Times New Roman"/>
              </a:rPr>
              <a:t>being the minimum maximum up to that depth and </a:t>
            </a:r>
            <a:r>
              <a:rPr i="1" lang="en">
                <a:solidFill>
                  <a:schemeClr val="dk1"/>
                </a:solidFill>
                <a:latin typeface="Times New Roman"/>
                <a:ea typeface="Times New Roman"/>
                <a:cs typeface="Times New Roman"/>
                <a:sym typeface="Times New Roman"/>
              </a:rPr>
              <a:t>beta </a:t>
            </a:r>
            <a:r>
              <a:rPr lang="en">
                <a:solidFill>
                  <a:schemeClr val="dk1"/>
                </a:solidFill>
                <a:latin typeface="Times New Roman"/>
                <a:ea typeface="Times New Roman"/>
                <a:cs typeface="Times New Roman"/>
                <a:sym typeface="Times New Roman"/>
              </a:rPr>
              <a:t>being the maximum score up to that depth.</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If for a state </a:t>
            </a:r>
            <a:r>
              <a:rPr i="1" lang="en">
                <a:solidFill>
                  <a:schemeClr val="dk1"/>
                </a:solidFill>
                <a:latin typeface="Times New Roman"/>
                <a:ea typeface="Times New Roman"/>
                <a:cs typeface="Times New Roman"/>
                <a:sym typeface="Times New Roman"/>
              </a:rPr>
              <a:t>alpha </a:t>
            </a:r>
            <a:r>
              <a:rPr lang="en">
                <a:solidFill>
                  <a:schemeClr val="dk1"/>
                </a:solidFill>
                <a:latin typeface="Times New Roman"/>
                <a:ea typeface="Times New Roman"/>
                <a:cs typeface="Times New Roman"/>
                <a:sym typeface="Times New Roman"/>
              </a:rPr>
              <a:t>is greater or equal than </a:t>
            </a:r>
            <a:r>
              <a:rPr i="1" lang="en">
                <a:solidFill>
                  <a:schemeClr val="dk1"/>
                </a:solidFill>
                <a:latin typeface="Times New Roman"/>
                <a:ea typeface="Times New Roman"/>
                <a:cs typeface="Times New Roman"/>
                <a:sym typeface="Times New Roman"/>
              </a:rPr>
              <a:t>beta</a:t>
            </a:r>
            <a:r>
              <a:rPr lang="en">
                <a:solidFill>
                  <a:schemeClr val="dk1"/>
                </a:solidFill>
                <a:latin typeface="Times New Roman"/>
                <a:ea typeface="Times New Roman"/>
                <a:cs typeface="Times New Roman"/>
                <a:sym typeface="Times New Roman"/>
              </a:rPr>
              <a:t>, stop exploring further accessible states.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Update </a:t>
            </a:r>
            <a:r>
              <a:rPr i="1" lang="en">
                <a:solidFill>
                  <a:schemeClr val="dk1"/>
                </a:solidFill>
                <a:latin typeface="Times New Roman"/>
                <a:ea typeface="Times New Roman"/>
                <a:cs typeface="Times New Roman"/>
                <a:sym typeface="Times New Roman"/>
              </a:rPr>
              <a:t>alpha </a:t>
            </a:r>
            <a:r>
              <a:rPr lang="en">
                <a:solidFill>
                  <a:schemeClr val="dk1"/>
                </a:solidFill>
                <a:latin typeface="Times New Roman"/>
                <a:ea typeface="Times New Roman"/>
                <a:cs typeface="Times New Roman"/>
                <a:sym typeface="Times New Roman"/>
              </a:rPr>
              <a:t>and </a:t>
            </a:r>
            <a:r>
              <a:rPr i="1" lang="en">
                <a:solidFill>
                  <a:schemeClr val="dk1"/>
                </a:solidFill>
                <a:latin typeface="Times New Roman"/>
                <a:ea typeface="Times New Roman"/>
                <a:cs typeface="Times New Roman"/>
                <a:sym typeface="Times New Roman"/>
              </a:rPr>
              <a:t>beta </a:t>
            </a:r>
            <a:r>
              <a:rPr lang="en">
                <a:solidFill>
                  <a:schemeClr val="dk1"/>
                </a:solidFill>
                <a:latin typeface="Times New Roman"/>
                <a:ea typeface="Times New Roman"/>
                <a:cs typeface="Times New Roman"/>
                <a:sym typeface="Times New Roman"/>
              </a:rPr>
              <a:t>scores each time a score is computed.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score alphabeta(depth, state, next_player, alpha, beta)</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if(final(state)||(depth==0))</a:t>
            </a:r>
            <a:endParaRPr sz="12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return score(state);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else for all neighbour states</a:t>
            </a:r>
            <a:endParaRPr sz="12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lang="en" sz="1200">
                <a:solidFill>
                  <a:schemeClr val="dk1"/>
                </a:solidFill>
                <a:latin typeface="Courier New"/>
                <a:ea typeface="Courier New"/>
                <a:cs typeface="Courier New"/>
                <a:sym typeface="Courier New"/>
              </a:rPr>
              <a:t>	if (next_player is  minimising)</a:t>
            </a:r>
            <a:endParaRPr sz="1200">
              <a:solidFill>
                <a:schemeClr val="dk1"/>
              </a:solidFill>
              <a:latin typeface="Courier New"/>
              <a:ea typeface="Courier New"/>
              <a:cs typeface="Courier New"/>
              <a:sym typeface="Courier New"/>
            </a:endParaRPr>
          </a:p>
          <a:p>
            <a:pPr indent="457200" lvl="0" marL="1371600" rtl="0" algn="l">
              <a:spcBef>
                <a:spcPts val="0"/>
              </a:spcBef>
              <a:spcAft>
                <a:spcPts val="0"/>
              </a:spcAft>
              <a:buNone/>
            </a:pPr>
            <a:r>
              <a:rPr lang="en" sz="1200">
                <a:solidFill>
                  <a:schemeClr val="dk1"/>
                </a:solidFill>
                <a:latin typeface="Courier New"/>
                <a:ea typeface="Courier New"/>
                <a:cs typeface="Courier New"/>
                <a:sym typeface="Courier New"/>
              </a:rPr>
              <a:t>score = min(alphabeta (depth-1, each_child, next_player, alpha, beta);	if (score &lt;= alpha) return alpha;</a:t>
            </a:r>
            <a:endParaRPr sz="12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lang="en" sz="1200">
                <a:solidFill>
                  <a:schemeClr val="dk1"/>
                </a:solidFill>
                <a:latin typeface="Courier New"/>
                <a:ea typeface="Courier New"/>
                <a:cs typeface="Courier New"/>
                <a:sym typeface="Courier New"/>
              </a:rPr>
              <a:t>			if (score &lt; beta) beta = score;</a:t>
            </a:r>
            <a:endParaRPr sz="12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lang="en" sz="1200">
                <a:solidFill>
                  <a:schemeClr val="dk1"/>
                </a:solidFill>
                <a:latin typeface="Courier New"/>
                <a:ea typeface="Courier New"/>
                <a:cs typeface="Courier New"/>
                <a:sym typeface="Courier New"/>
              </a:rPr>
              <a:t>	else	</a:t>
            </a:r>
            <a:endParaRPr sz="1200">
              <a:solidFill>
                <a:schemeClr val="dk1"/>
              </a:solidFill>
              <a:latin typeface="Courier New"/>
              <a:ea typeface="Courier New"/>
              <a:cs typeface="Courier New"/>
              <a:sym typeface="Courier New"/>
            </a:endParaRPr>
          </a:p>
          <a:p>
            <a:pPr indent="457200" lvl="0" marL="1371600" rtl="0" algn="l">
              <a:spcBef>
                <a:spcPts val="0"/>
              </a:spcBef>
              <a:spcAft>
                <a:spcPts val="0"/>
              </a:spcAft>
              <a:buNone/>
            </a:pPr>
            <a:r>
              <a:rPr lang="en" sz="1200">
                <a:solidFill>
                  <a:schemeClr val="dk1"/>
                </a:solidFill>
                <a:latin typeface="Courier New"/>
                <a:ea typeface="Courier New"/>
                <a:cs typeface="Courier New"/>
                <a:sym typeface="Courier New"/>
              </a:rPr>
              <a:t>score = max(alphabeta (depth-1, each_child, next_player, alpha, beta);	if (score &gt;= beta) return beta;</a:t>
            </a:r>
            <a:endParaRPr sz="12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if (score &gt; alpha) alpha = score;</a:t>
            </a:r>
            <a:endParaRPr sz="12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return score;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r>
              <a:rPr lang="en" u="sng">
                <a:solidFill>
                  <a:schemeClr val="hlink"/>
                </a:solidFill>
                <a:latin typeface="Times New Roman"/>
                <a:ea typeface="Times New Roman"/>
                <a:cs typeface="Times New Roman"/>
                <a:sym typeface="Times New Roman"/>
                <a:hlinkClick r:id="rId3"/>
              </a:rPr>
              <a:t>implemented alternative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ALPHA-BETA</a:t>
            </a:r>
            <a:r>
              <a:rPr lang="en" sz="2400">
                <a:solidFill>
                  <a:schemeClr val="dk1"/>
                </a:solidFill>
                <a:latin typeface="Times New Roman"/>
                <a:ea typeface="Times New Roman"/>
                <a:cs typeface="Times New Roman"/>
                <a:sym typeface="Times New Roman"/>
              </a:rPr>
              <a:t> example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ALPHA-BETA is sensitive to the order of evaluation of neighbours and can be further optimised by an order heuristic. </a:t>
            </a:r>
            <a:endParaRPr sz="18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sz="1800"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t>Minimax game search algorithm with alpha-beta pruning</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9" name="Google Shape;269;p36"/>
          <p:cNvSpPr/>
          <p:nvPr/>
        </p:nvSpPr>
        <p:spPr>
          <a:xfrm>
            <a:off x="3469225" y="12984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70" name="Google Shape;270;p36"/>
          <p:cNvSpPr/>
          <p:nvPr/>
        </p:nvSpPr>
        <p:spPr>
          <a:xfrm>
            <a:off x="2227575" y="2115800"/>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71" name="Google Shape;271;p36"/>
          <p:cNvSpPr/>
          <p:nvPr/>
        </p:nvSpPr>
        <p:spPr>
          <a:xfrm>
            <a:off x="3469225" y="2115800"/>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272" name="Google Shape;272;p36"/>
          <p:cNvSpPr/>
          <p:nvPr/>
        </p:nvSpPr>
        <p:spPr>
          <a:xfrm>
            <a:off x="4710875" y="2115800"/>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273" name="Google Shape;273;p36"/>
          <p:cNvSpPr/>
          <p:nvPr/>
        </p:nvSpPr>
        <p:spPr>
          <a:xfrm>
            <a:off x="1794975" y="32059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74" name="Google Shape;274;p36"/>
          <p:cNvSpPr/>
          <p:nvPr/>
        </p:nvSpPr>
        <p:spPr>
          <a:xfrm>
            <a:off x="2660175" y="32059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275" name="Google Shape;275;p36"/>
          <p:cNvSpPr/>
          <p:nvPr/>
        </p:nvSpPr>
        <p:spPr>
          <a:xfrm>
            <a:off x="3469225"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276" name="Google Shape;276;p36"/>
          <p:cNvSpPr/>
          <p:nvPr/>
        </p:nvSpPr>
        <p:spPr>
          <a:xfrm>
            <a:off x="4306350"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77" name="Google Shape;277;p36"/>
          <p:cNvSpPr/>
          <p:nvPr/>
        </p:nvSpPr>
        <p:spPr>
          <a:xfrm>
            <a:off x="5143475"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a:t>
            </a:r>
            <a:endParaRPr/>
          </a:p>
        </p:txBody>
      </p:sp>
      <p:cxnSp>
        <p:nvCxnSpPr>
          <p:cNvPr id="278" name="Google Shape;278;p36"/>
          <p:cNvCxnSpPr>
            <a:stCxn id="269" idx="3"/>
            <a:endCxn id="270" idx="7"/>
          </p:cNvCxnSpPr>
          <p:nvPr/>
        </p:nvCxnSpPr>
        <p:spPr>
          <a:xfrm flipH="1">
            <a:off x="2596878" y="1647187"/>
            <a:ext cx="935700" cy="5286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36"/>
          <p:cNvCxnSpPr>
            <a:stCxn id="269" idx="4"/>
            <a:endCxn id="271" idx="0"/>
          </p:cNvCxnSpPr>
          <p:nvPr/>
        </p:nvCxnSpPr>
        <p:spPr>
          <a:xfrm>
            <a:off x="3685525" y="1707025"/>
            <a:ext cx="0" cy="408900"/>
          </a:xfrm>
          <a:prstGeom prst="straightConnector1">
            <a:avLst/>
          </a:prstGeom>
          <a:noFill/>
          <a:ln cap="flat" cmpd="sng" w="9525">
            <a:solidFill>
              <a:schemeClr val="dk2"/>
            </a:solidFill>
            <a:prstDash val="solid"/>
            <a:round/>
            <a:headEnd len="med" w="med" type="none"/>
            <a:tailEnd len="med" w="med" type="triangle"/>
          </a:ln>
        </p:spPr>
      </p:cxnSp>
      <p:cxnSp>
        <p:nvCxnSpPr>
          <p:cNvPr id="280" name="Google Shape;280;p36"/>
          <p:cNvCxnSpPr>
            <a:stCxn id="269" idx="5"/>
            <a:endCxn id="272" idx="1"/>
          </p:cNvCxnSpPr>
          <p:nvPr/>
        </p:nvCxnSpPr>
        <p:spPr>
          <a:xfrm>
            <a:off x="3838472" y="1647187"/>
            <a:ext cx="935700" cy="5286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36"/>
          <p:cNvCxnSpPr>
            <a:stCxn id="270" idx="3"/>
            <a:endCxn id="273" idx="0"/>
          </p:cNvCxnSpPr>
          <p:nvPr/>
        </p:nvCxnSpPr>
        <p:spPr>
          <a:xfrm flipH="1">
            <a:off x="2011328" y="2464562"/>
            <a:ext cx="279600" cy="7413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6"/>
          <p:cNvCxnSpPr>
            <a:stCxn id="270" idx="5"/>
            <a:endCxn id="274" idx="0"/>
          </p:cNvCxnSpPr>
          <p:nvPr/>
        </p:nvCxnSpPr>
        <p:spPr>
          <a:xfrm>
            <a:off x="2596822" y="2464562"/>
            <a:ext cx="279600" cy="7413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6"/>
          <p:cNvCxnSpPr>
            <a:stCxn id="271" idx="4"/>
            <a:endCxn id="275" idx="0"/>
          </p:cNvCxnSpPr>
          <p:nvPr/>
        </p:nvCxnSpPr>
        <p:spPr>
          <a:xfrm>
            <a:off x="3685525" y="2524400"/>
            <a:ext cx="0" cy="72180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36"/>
          <p:cNvCxnSpPr>
            <a:stCxn id="272" idx="3"/>
            <a:endCxn id="276" idx="0"/>
          </p:cNvCxnSpPr>
          <p:nvPr/>
        </p:nvCxnSpPr>
        <p:spPr>
          <a:xfrm flipH="1">
            <a:off x="4522528" y="2464562"/>
            <a:ext cx="251700" cy="7818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36"/>
          <p:cNvCxnSpPr>
            <a:stCxn id="272" idx="5"/>
            <a:endCxn id="277" idx="0"/>
          </p:cNvCxnSpPr>
          <p:nvPr/>
        </p:nvCxnSpPr>
        <p:spPr>
          <a:xfrm>
            <a:off x="5080122" y="2464562"/>
            <a:ext cx="279600" cy="7818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36"/>
          <p:cNvSpPr/>
          <p:nvPr/>
        </p:nvSpPr>
        <p:spPr>
          <a:xfrm>
            <a:off x="929775" y="32059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87" name="Google Shape;287;p36"/>
          <p:cNvSpPr/>
          <p:nvPr/>
        </p:nvSpPr>
        <p:spPr>
          <a:xfrm>
            <a:off x="6145650" y="3246325"/>
            <a:ext cx="432600" cy="408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288" name="Google Shape;288;p36"/>
          <p:cNvCxnSpPr>
            <a:stCxn id="270" idx="2"/>
            <a:endCxn id="286" idx="7"/>
          </p:cNvCxnSpPr>
          <p:nvPr/>
        </p:nvCxnSpPr>
        <p:spPr>
          <a:xfrm flipH="1">
            <a:off x="1299075" y="2320100"/>
            <a:ext cx="928500" cy="9456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6"/>
          <p:cNvCxnSpPr>
            <a:stCxn id="272" idx="6"/>
            <a:endCxn id="287" idx="1"/>
          </p:cNvCxnSpPr>
          <p:nvPr/>
        </p:nvCxnSpPr>
        <p:spPr>
          <a:xfrm>
            <a:off x="5143475" y="2320100"/>
            <a:ext cx="1065600" cy="986100"/>
          </a:xfrm>
          <a:prstGeom prst="straightConnector1">
            <a:avLst/>
          </a:prstGeom>
          <a:noFill/>
          <a:ln cap="flat" cmpd="sng" w="9525">
            <a:solidFill>
              <a:schemeClr val="dk2"/>
            </a:solidFill>
            <a:prstDash val="solid"/>
            <a:round/>
            <a:headEnd len="med" w="med" type="none"/>
            <a:tailEnd len="med" w="med" type="triangle"/>
          </a:ln>
        </p:spPr>
      </p:cxnSp>
      <p:sp>
        <p:nvSpPr>
          <p:cNvPr id="290" name="Google Shape;290;p36"/>
          <p:cNvSpPr txBox="1"/>
          <p:nvPr/>
        </p:nvSpPr>
        <p:spPr>
          <a:xfrm>
            <a:off x="3907050" y="1216075"/>
            <a:ext cx="132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alpha=3</a:t>
            </a:r>
            <a:endParaRPr sz="800"/>
          </a:p>
          <a:p>
            <a:pPr indent="0" lvl="0" marL="0" rtl="0" algn="l">
              <a:spcBef>
                <a:spcPts val="0"/>
              </a:spcBef>
              <a:spcAft>
                <a:spcPts val="0"/>
              </a:spcAft>
              <a:buNone/>
            </a:pPr>
            <a:r>
              <a:rPr lang="en" sz="800"/>
              <a:t>beta=-1000</a:t>
            </a:r>
            <a:endParaRPr sz="800"/>
          </a:p>
        </p:txBody>
      </p:sp>
      <p:sp>
        <p:nvSpPr>
          <p:cNvPr id="291" name="Google Shape;291;p36"/>
          <p:cNvSpPr txBox="1"/>
          <p:nvPr/>
        </p:nvSpPr>
        <p:spPr>
          <a:xfrm>
            <a:off x="1211425" y="1981250"/>
            <a:ext cx="93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rPr>
              <a:t>alpha=9</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beta=9</a:t>
            </a:r>
            <a:endParaRPr/>
          </a:p>
        </p:txBody>
      </p:sp>
      <p:sp>
        <p:nvSpPr>
          <p:cNvPr id="292" name="Google Shape;292;p36"/>
          <p:cNvSpPr txBox="1"/>
          <p:nvPr/>
        </p:nvSpPr>
        <p:spPr>
          <a:xfrm>
            <a:off x="2876425" y="2147650"/>
            <a:ext cx="59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rPr>
              <a:t>alpha=9</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beta=8</a:t>
            </a:r>
            <a:endParaRPr/>
          </a:p>
        </p:txBody>
      </p:sp>
      <p:sp>
        <p:nvSpPr>
          <p:cNvPr id="293" name="Google Shape;293;p36"/>
          <p:cNvSpPr txBox="1"/>
          <p:nvPr/>
        </p:nvSpPr>
        <p:spPr>
          <a:xfrm>
            <a:off x="5079575" y="1907300"/>
            <a:ext cx="97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rPr>
              <a:t>alpha=8</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beta=3</a:t>
            </a:r>
            <a:endParaRPr/>
          </a:p>
        </p:txBody>
      </p:sp>
      <p:cxnSp>
        <p:nvCxnSpPr>
          <p:cNvPr id="294" name="Google Shape;294;p36"/>
          <p:cNvCxnSpPr/>
          <p:nvPr/>
        </p:nvCxnSpPr>
        <p:spPr>
          <a:xfrm flipH="1" rot="10800000">
            <a:off x="5015475" y="2580375"/>
            <a:ext cx="873300" cy="3444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Normal (strategic) form representation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Uses a matrix of payoffs to represent all possible strategies for each player.</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Works for complete games (all information is known to all players).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One matrix for each pair of players. One column for each combination of moves.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aphicFrame>
        <p:nvGraphicFramePr>
          <p:cNvPr id="300" name="Google Shape;300;p37"/>
          <p:cNvGraphicFramePr/>
          <p:nvPr/>
        </p:nvGraphicFramePr>
        <p:xfrm>
          <a:off x="4237300" y="3113900"/>
          <a:ext cx="3000000" cy="3000000"/>
        </p:xfrm>
        <a:graphic>
          <a:graphicData uri="http://schemas.openxmlformats.org/drawingml/2006/table">
            <a:tbl>
              <a:tblPr>
                <a:noFill/>
                <a:tableStyleId>{AAA74605-534D-485D-AA0F-E4683EA2323C}</a:tableStyleId>
              </a:tblPr>
              <a:tblGrid>
                <a:gridCol w="1157925"/>
                <a:gridCol w="1157925"/>
                <a:gridCol w="11579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01" name="Google Shape;301;p37"/>
          <p:cNvSpPr txBox="1"/>
          <p:nvPr/>
        </p:nvSpPr>
        <p:spPr>
          <a:xfrm>
            <a:off x="1466300" y="2492125"/>
            <a:ext cx="26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Player’s possible moves</a:t>
            </a:r>
            <a:endParaRPr/>
          </a:p>
        </p:txBody>
      </p:sp>
      <p:sp>
        <p:nvSpPr>
          <p:cNvPr id="302" name="Google Shape;302;p37"/>
          <p:cNvSpPr/>
          <p:nvPr/>
        </p:nvSpPr>
        <p:spPr>
          <a:xfrm>
            <a:off x="3485250" y="2740525"/>
            <a:ext cx="1337950" cy="352500"/>
          </a:xfrm>
          <a:custGeom>
            <a:rect b="b" l="l" r="r" t="t"/>
            <a:pathLst>
              <a:path extrusionOk="0" h="14100" w="53518">
                <a:moveTo>
                  <a:pt x="0" y="0"/>
                </a:moveTo>
                <a:cubicBezTo>
                  <a:pt x="4647" y="748"/>
                  <a:pt x="18960" y="2136"/>
                  <a:pt x="27880" y="4486"/>
                </a:cubicBezTo>
                <a:cubicBezTo>
                  <a:pt x="36800" y="6836"/>
                  <a:pt x="49245" y="12498"/>
                  <a:pt x="53518" y="14100"/>
                </a:cubicBezTo>
              </a:path>
            </a:pathLst>
          </a:custGeom>
          <a:noFill/>
          <a:ln cap="flat" cmpd="sng" w="9525">
            <a:solidFill>
              <a:schemeClr val="dk2"/>
            </a:solidFill>
            <a:prstDash val="solid"/>
            <a:round/>
            <a:headEnd len="med" w="med" type="none"/>
            <a:tailEnd len="med" w="med" type="stealth"/>
          </a:ln>
        </p:spPr>
      </p:sp>
      <p:sp>
        <p:nvSpPr>
          <p:cNvPr id="303" name="Google Shape;303;p37"/>
          <p:cNvSpPr txBox="1"/>
          <p:nvPr/>
        </p:nvSpPr>
        <p:spPr>
          <a:xfrm>
            <a:off x="625075" y="3285325"/>
            <a:ext cx="20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Player’s payoffs</a:t>
            </a:r>
            <a:endParaRPr/>
          </a:p>
          <a:p>
            <a:pPr indent="0" lvl="0" marL="0" rtl="0" algn="l">
              <a:spcBef>
                <a:spcPts val="0"/>
              </a:spcBef>
              <a:spcAft>
                <a:spcPts val="0"/>
              </a:spcAft>
              <a:buNone/>
            </a:pPr>
            <a:r>
              <a:rPr lang="en"/>
              <a:t>considering the opponents’ moves.</a:t>
            </a:r>
            <a:endParaRPr/>
          </a:p>
        </p:txBody>
      </p:sp>
      <p:cxnSp>
        <p:nvCxnSpPr>
          <p:cNvPr id="304" name="Google Shape;304;p37"/>
          <p:cNvCxnSpPr>
            <a:stCxn id="303" idx="3"/>
          </p:cNvCxnSpPr>
          <p:nvPr/>
        </p:nvCxnSpPr>
        <p:spPr>
          <a:xfrm flipH="1" rot="10800000">
            <a:off x="2652175" y="3693775"/>
            <a:ext cx="1570200" cy="720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p37"/>
          <p:cNvCxnSpPr>
            <a:stCxn id="303" idx="3"/>
          </p:cNvCxnSpPr>
          <p:nvPr/>
        </p:nvCxnSpPr>
        <p:spPr>
          <a:xfrm>
            <a:off x="2652175" y="3700975"/>
            <a:ext cx="1618200" cy="337500"/>
          </a:xfrm>
          <a:prstGeom prst="straightConnector1">
            <a:avLst/>
          </a:prstGeom>
          <a:noFill/>
          <a:ln cap="flat" cmpd="sng" w="9525">
            <a:solidFill>
              <a:schemeClr val="dk2"/>
            </a:solidFill>
            <a:prstDash val="solid"/>
            <a:round/>
            <a:headEnd len="med" w="med" type="none"/>
            <a:tailEnd len="med" w="med" type="triangle"/>
          </a:ln>
        </p:spPr>
      </p:cxnSp>
      <p:sp>
        <p:nvSpPr>
          <p:cNvPr id="306" name="Google Shape;306;p37"/>
          <p:cNvSpPr txBox="1"/>
          <p:nvPr/>
        </p:nvSpPr>
        <p:spPr>
          <a:xfrm>
            <a:off x="5047525" y="2524200"/>
            <a:ext cx="24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Opponent’s possible moves</a:t>
            </a:r>
            <a:endParaRPr/>
          </a:p>
        </p:txBody>
      </p:sp>
      <p:sp>
        <p:nvSpPr>
          <p:cNvPr id="307" name="Google Shape;307;p37"/>
          <p:cNvSpPr/>
          <p:nvPr/>
        </p:nvSpPr>
        <p:spPr>
          <a:xfrm>
            <a:off x="3577621" y="2703375"/>
            <a:ext cx="1469900" cy="557900"/>
          </a:xfrm>
          <a:custGeom>
            <a:rect b="b" l="l" r="r" t="t"/>
            <a:pathLst>
              <a:path extrusionOk="0" h="22316" w="58796">
                <a:moveTo>
                  <a:pt x="58796" y="0"/>
                </a:moveTo>
                <a:cubicBezTo>
                  <a:pt x="49129" y="2064"/>
                  <a:pt x="6399" y="8663"/>
                  <a:pt x="791" y="12382"/>
                </a:cubicBezTo>
                <a:cubicBezTo>
                  <a:pt x="-4817" y="16101"/>
                  <a:pt x="21088" y="20660"/>
                  <a:pt x="25147" y="22316"/>
                </a:cubicBezTo>
              </a:path>
            </a:pathLst>
          </a:custGeom>
          <a:noFill/>
          <a:ln cap="flat" cmpd="sng" w="9525">
            <a:solidFill>
              <a:schemeClr val="dk2"/>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Prisoner’s dilemma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What is the best strategy for A?</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graphicFrame>
        <p:nvGraphicFramePr>
          <p:cNvPr id="313" name="Google Shape;313;p38"/>
          <p:cNvGraphicFramePr/>
          <p:nvPr/>
        </p:nvGraphicFramePr>
        <p:xfrm>
          <a:off x="1926075" y="1516150"/>
          <a:ext cx="3000000" cy="3000000"/>
        </p:xfrm>
        <a:graphic>
          <a:graphicData uri="http://schemas.openxmlformats.org/drawingml/2006/table">
            <a:tbl>
              <a:tblPr>
                <a:noFill/>
                <a:tableStyleId>{AAA74605-534D-485D-AA0F-E4683EA2323C}</a:tableStyleId>
              </a:tblPr>
              <a:tblGrid>
                <a:gridCol w="1566525"/>
                <a:gridCol w="1566525"/>
                <a:gridCol w="1566525"/>
              </a:tblGrid>
              <a:tr h="530525">
                <a:tc>
                  <a:txBody>
                    <a:bodyPr/>
                    <a:lstStyle/>
                    <a:p>
                      <a:pPr indent="0" lvl="0" marL="0" rtl="0" algn="l">
                        <a:spcBef>
                          <a:spcPts val="0"/>
                        </a:spcBef>
                        <a:spcAft>
                          <a:spcPts val="0"/>
                        </a:spcAft>
                        <a:buNone/>
                      </a:pPr>
                      <a:r>
                        <a:rPr lang="en"/>
                        <a:t>A                      B  </a:t>
                      </a:r>
                      <a:endParaRPr/>
                    </a:p>
                  </a:txBody>
                  <a:tcPr marT="91425" marB="91425" marR="91425" marL="91425"/>
                </a:tc>
                <a:tc>
                  <a:txBody>
                    <a:bodyPr/>
                    <a:lstStyle/>
                    <a:p>
                      <a:pPr indent="0" lvl="0" marL="0" rtl="0" algn="l">
                        <a:spcBef>
                          <a:spcPts val="0"/>
                        </a:spcBef>
                        <a:spcAft>
                          <a:spcPts val="0"/>
                        </a:spcAft>
                        <a:buNone/>
                      </a:pPr>
                      <a:r>
                        <a:rPr lang="en"/>
                        <a:t>         Deny</a:t>
                      </a:r>
                      <a:endParaRPr/>
                    </a:p>
                  </a:txBody>
                  <a:tcPr marT="91425" marB="91425" marR="91425" marL="91425"/>
                </a:tc>
                <a:tc>
                  <a:txBody>
                    <a:bodyPr/>
                    <a:lstStyle/>
                    <a:p>
                      <a:pPr indent="0" lvl="0" marL="0" rtl="0" algn="l">
                        <a:spcBef>
                          <a:spcPts val="0"/>
                        </a:spcBef>
                        <a:spcAft>
                          <a:spcPts val="0"/>
                        </a:spcAft>
                        <a:buNone/>
                      </a:pPr>
                      <a:r>
                        <a:rPr lang="en"/>
                        <a:t>       Confess</a:t>
                      </a:r>
                      <a:endParaRPr/>
                    </a:p>
                  </a:txBody>
                  <a:tcPr marT="91425" marB="91425" marR="91425" marL="91425"/>
                </a:tc>
              </a:tr>
              <a:tr h="466450">
                <a:tc>
                  <a:txBody>
                    <a:bodyPr/>
                    <a:lstStyle/>
                    <a:p>
                      <a:pPr indent="0" lvl="0" marL="0" rtl="0" algn="ctr">
                        <a:spcBef>
                          <a:spcPts val="0"/>
                        </a:spcBef>
                        <a:spcAft>
                          <a:spcPts val="0"/>
                        </a:spcAft>
                        <a:buClr>
                          <a:schemeClr val="dk1"/>
                        </a:buClr>
                        <a:buSzPts val="1100"/>
                        <a:buFont typeface="Arial"/>
                        <a:buNone/>
                      </a:pPr>
                      <a:r>
                        <a:rPr lang="en">
                          <a:solidFill>
                            <a:schemeClr val="dk1"/>
                          </a:solidFill>
                        </a:rPr>
                        <a:t>Deny</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c>
                  <a:txBody>
                    <a:bodyPr/>
                    <a:lstStyle/>
                    <a:p>
                      <a:pPr indent="0" lvl="0" marL="0" rtl="0" algn="l">
                        <a:spcBef>
                          <a:spcPts val="0"/>
                        </a:spcBef>
                        <a:spcAft>
                          <a:spcPts val="0"/>
                        </a:spcAft>
                        <a:buNone/>
                      </a:pPr>
                      <a:r>
                        <a:rPr lang="en"/>
                        <a:t>-3                      0</a:t>
                      </a:r>
                      <a:endParaRPr/>
                    </a:p>
                  </a:txBody>
                  <a:tcPr marT="91425" marB="91425" marR="91425" marL="91425"/>
                </a:tc>
              </a:tr>
              <a:tr h="466450">
                <a:tc>
                  <a:txBody>
                    <a:bodyPr/>
                    <a:lstStyle/>
                    <a:p>
                      <a:pPr indent="0" lvl="0" marL="0" rtl="0" algn="ctr">
                        <a:spcBef>
                          <a:spcPts val="0"/>
                        </a:spcBef>
                        <a:spcAft>
                          <a:spcPts val="0"/>
                        </a:spcAft>
                        <a:buClr>
                          <a:schemeClr val="dk1"/>
                        </a:buClr>
                        <a:buSzPts val="1100"/>
                        <a:buFont typeface="Arial"/>
                        <a:buNone/>
                      </a:pPr>
                      <a:r>
                        <a:rPr lang="en">
                          <a:solidFill>
                            <a:schemeClr val="dk1"/>
                          </a:solidFill>
                        </a:rPr>
                        <a:t>Confess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0                      -3</a:t>
                      </a:r>
                      <a:endParaRPr/>
                    </a:p>
                  </a:txBody>
                  <a:tcPr marT="91425" marB="91425" marR="91425" marL="91425"/>
                </a:tc>
                <a:tc>
                  <a:txBody>
                    <a:bodyPr/>
                    <a:lstStyle/>
                    <a:p>
                      <a:pPr indent="0" lvl="0" marL="0" rtl="0" algn="l">
                        <a:spcBef>
                          <a:spcPts val="0"/>
                        </a:spcBef>
                        <a:spcAft>
                          <a:spcPts val="0"/>
                        </a:spcAft>
                        <a:buNone/>
                      </a:pPr>
                      <a:r>
                        <a:rPr lang="en"/>
                        <a:t>-2                     -2</a:t>
                      </a:r>
                      <a:endParaRPr/>
                    </a:p>
                  </a:txBody>
                  <a:tcPr marT="91425" marB="91425" marR="91425" marL="91425"/>
                </a:tc>
              </a:tr>
            </a:tbl>
          </a:graphicData>
        </a:graphic>
      </p:graphicFrame>
      <p:cxnSp>
        <p:nvCxnSpPr>
          <p:cNvPr id="314" name="Google Shape;314;p38"/>
          <p:cNvCxnSpPr/>
          <p:nvPr/>
        </p:nvCxnSpPr>
        <p:spPr>
          <a:xfrm>
            <a:off x="1947000" y="1530750"/>
            <a:ext cx="1546200" cy="5049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38"/>
          <p:cNvCxnSpPr/>
          <p:nvPr/>
        </p:nvCxnSpPr>
        <p:spPr>
          <a:xfrm>
            <a:off x="3493250" y="2067525"/>
            <a:ext cx="1586400" cy="4566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38"/>
          <p:cNvCxnSpPr/>
          <p:nvPr/>
        </p:nvCxnSpPr>
        <p:spPr>
          <a:xfrm>
            <a:off x="5071550" y="2524200"/>
            <a:ext cx="1562100" cy="4488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38"/>
          <p:cNvCxnSpPr/>
          <p:nvPr/>
        </p:nvCxnSpPr>
        <p:spPr>
          <a:xfrm>
            <a:off x="5067500" y="2125725"/>
            <a:ext cx="1570200" cy="43260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38"/>
          <p:cNvCxnSpPr/>
          <p:nvPr/>
        </p:nvCxnSpPr>
        <p:spPr>
          <a:xfrm>
            <a:off x="3517300" y="2524200"/>
            <a:ext cx="1570500" cy="45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Prisoner’s dilemma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Average payoff for A, with non-cooperation.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If A chooses Deny: (-1+-3)/2 = -2 				If A chooses Confess: (0+-2)/2=-1</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324" name="Google Shape;324;p39"/>
          <p:cNvGraphicFramePr/>
          <p:nvPr/>
        </p:nvGraphicFramePr>
        <p:xfrm>
          <a:off x="1926075" y="1516150"/>
          <a:ext cx="3000000" cy="3000000"/>
        </p:xfrm>
        <a:graphic>
          <a:graphicData uri="http://schemas.openxmlformats.org/drawingml/2006/table">
            <a:tbl>
              <a:tblPr>
                <a:noFill/>
                <a:tableStyleId>{AAA74605-534D-485D-AA0F-E4683EA2323C}</a:tableStyleId>
              </a:tblPr>
              <a:tblGrid>
                <a:gridCol w="1566525"/>
                <a:gridCol w="1566525"/>
                <a:gridCol w="1566525"/>
              </a:tblGrid>
              <a:tr h="530525">
                <a:tc>
                  <a:txBody>
                    <a:bodyPr/>
                    <a:lstStyle/>
                    <a:p>
                      <a:pPr indent="0" lvl="0" marL="0" rtl="0" algn="l">
                        <a:spcBef>
                          <a:spcPts val="0"/>
                        </a:spcBef>
                        <a:spcAft>
                          <a:spcPts val="0"/>
                        </a:spcAft>
                        <a:buNone/>
                      </a:pPr>
                      <a:r>
                        <a:rPr lang="en"/>
                        <a:t>A                      B  </a:t>
                      </a:r>
                      <a:endParaRPr/>
                    </a:p>
                  </a:txBody>
                  <a:tcPr marT="91425" marB="91425" marR="91425" marL="91425"/>
                </a:tc>
                <a:tc>
                  <a:txBody>
                    <a:bodyPr/>
                    <a:lstStyle/>
                    <a:p>
                      <a:pPr indent="0" lvl="0" marL="0" rtl="0" algn="l">
                        <a:spcBef>
                          <a:spcPts val="0"/>
                        </a:spcBef>
                        <a:spcAft>
                          <a:spcPts val="0"/>
                        </a:spcAft>
                        <a:buNone/>
                      </a:pPr>
                      <a:r>
                        <a:rPr lang="en"/>
                        <a:t>         Deny</a:t>
                      </a:r>
                      <a:endParaRPr/>
                    </a:p>
                  </a:txBody>
                  <a:tcPr marT="91425" marB="91425" marR="91425" marL="91425"/>
                </a:tc>
                <a:tc>
                  <a:txBody>
                    <a:bodyPr/>
                    <a:lstStyle/>
                    <a:p>
                      <a:pPr indent="0" lvl="0" marL="0" rtl="0" algn="l">
                        <a:spcBef>
                          <a:spcPts val="0"/>
                        </a:spcBef>
                        <a:spcAft>
                          <a:spcPts val="0"/>
                        </a:spcAft>
                        <a:buNone/>
                      </a:pPr>
                      <a:r>
                        <a:rPr lang="en"/>
                        <a:t>       Confess</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Deny</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c>
                  <a:txBody>
                    <a:bodyPr/>
                    <a:lstStyle/>
                    <a:p>
                      <a:pPr indent="0" lvl="0" marL="0" rtl="0" algn="l">
                        <a:spcBef>
                          <a:spcPts val="0"/>
                        </a:spcBef>
                        <a:spcAft>
                          <a:spcPts val="0"/>
                        </a:spcAft>
                        <a:buNone/>
                      </a:pPr>
                      <a:r>
                        <a:rPr lang="en"/>
                        <a:t>-3                      0</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Confess</a:t>
                      </a:r>
                      <a:endParaRPr/>
                    </a:p>
                  </a:txBody>
                  <a:tcPr marT="91425" marB="91425" marR="91425" marL="91425"/>
                </a:tc>
                <a:tc>
                  <a:txBody>
                    <a:bodyPr/>
                    <a:lstStyle/>
                    <a:p>
                      <a:pPr indent="0" lvl="0" marL="0" rtl="0" algn="l">
                        <a:spcBef>
                          <a:spcPts val="0"/>
                        </a:spcBef>
                        <a:spcAft>
                          <a:spcPts val="0"/>
                        </a:spcAft>
                        <a:buNone/>
                      </a:pPr>
                      <a:r>
                        <a:rPr lang="en"/>
                        <a:t>0                      -3</a:t>
                      </a:r>
                      <a:endParaRPr/>
                    </a:p>
                  </a:txBody>
                  <a:tcPr marT="91425" marB="91425" marR="91425" marL="91425"/>
                </a:tc>
                <a:tc>
                  <a:txBody>
                    <a:bodyPr/>
                    <a:lstStyle/>
                    <a:p>
                      <a:pPr indent="0" lvl="0" marL="0" rtl="0" algn="l">
                        <a:spcBef>
                          <a:spcPts val="0"/>
                        </a:spcBef>
                        <a:spcAft>
                          <a:spcPts val="0"/>
                        </a:spcAft>
                        <a:buNone/>
                      </a:pPr>
                      <a:r>
                        <a:rPr lang="en"/>
                        <a:t>-2                     -2</a:t>
                      </a:r>
                      <a:endParaRPr/>
                    </a:p>
                  </a:txBody>
                  <a:tcPr marT="91425" marB="91425" marR="91425" marL="91425"/>
                </a:tc>
              </a:tr>
            </a:tbl>
          </a:graphicData>
        </a:graphic>
      </p:graphicFrame>
      <p:cxnSp>
        <p:nvCxnSpPr>
          <p:cNvPr id="325" name="Google Shape;325;p39"/>
          <p:cNvCxnSpPr/>
          <p:nvPr/>
        </p:nvCxnSpPr>
        <p:spPr>
          <a:xfrm>
            <a:off x="1947000" y="1530750"/>
            <a:ext cx="1546200" cy="5049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39"/>
          <p:cNvCxnSpPr/>
          <p:nvPr/>
        </p:nvCxnSpPr>
        <p:spPr>
          <a:xfrm>
            <a:off x="3493250" y="2067525"/>
            <a:ext cx="1586400" cy="456600"/>
          </a:xfrm>
          <a:prstGeom prst="straightConnector1">
            <a:avLst/>
          </a:prstGeom>
          <a:noFill/>
          <a:ln cap="flat" cmpd="sng" w="9525">
            <a:solidFill>
              <a:schemeClr val="dk2"/>
            </a:solidFill>
            <a:prstDash val="solid"/>
            <a:round/>
            <a:headEnd len="med" w="med" type="none"/>
            <a:tailEnd len="med" w="med" type="none"/>
          </a:ln>
        </p:spPr>
      </p:cxnSp>
      <p:cxnSp>
        <p:nvCxnSpPr>
          <p:cNvPr id="327" name="Google Shape;327;p39"/>
          <p:cNvCxnSpPr/>
          <p:nvPr/>
        </p:nvCxnSpPr>
        <p:spPr>
          <a:xfrm>
            <a:off x="5071550" y="2524200"/>
            <a:ext cx="1562100" cy="44880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39"/>
          <p:cNvCxnSpPr/>
          <p:nvPr/>
        </p:nvCxnSpPr>
        <p:spPr>
          <a:xfrm>
            <a:off x="5067500" y="2125725"/>
            <a:ext cx="1570200" cy="4326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39"/>
          <p:cNvCxnSpPr/>
          <p:nvPr/>
        </p:nvCxnSpPr>
        <p:spPr>
          <a:xfrm>
            <a:off x="3517300" y="2524200"/>
            <a:ext cx="1570500" cy="45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Prisoner’s dilemma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Strategy</a:t>
            </a:r>
            <a:r>
              <a:rPr lang="en" sz="1800">
                <a:solidFill>
                  <a:schemeClr val="dk1"/>
                </a:solidFill>
                <a:latin typeface="Times New Roman"/>
                <a:ea typeface="Times New Roman"/>
                <a:cs typeface="Times New Roman"/>
                <a:sym typeface="Times New Roman"/>
              </a:rPr>
              <a:t>: The decisions made by a player for all possible states in which he has to make a decision.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 strategy making the same choice everytime is called a </a:t>
            </a:r>
            <a:r>
              <a:rPr b="1" lang="en" sz="1800">
                <a:solidFill>
                  <a:schemeClr val="dk1"/>
                </a:solidFill>
                <a:latin typeface="Times New Roman"/>
                <a:ea typeface="Times New Roman"/>
                <a:cs typeface="Times New Roman"/>
                <a:sym typeface="Times New Roman"/>
              </a:rPr>
              <a:t>pure strategy</a:t>
            </a:r>
            <a:r>
              <a:rPr lang="en" sz="1800">
                <a:solidFill>
                  <a:schemeClr val="dk1"/>
                </a:solidFill>
                <a:latin typeface="Times New Roman"/>
                <a:ea typeface="Times New Roman"/>
                <a:cs typeface="Times New Roman"/>
                <a:sym typeface="Times New Roman"/>
              </a:rPr>
              <a:t>. For example, choosing “Deny” all the time is a pure strategy for player A.</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335" name="Google Shape;335;p40"/>
          <p:cNvGraphicFramePr/>
          <p:nvPr/>
        </p:nvGraphicFramePr>
        <p:xfrm>
          <a:off x="1926075" y="1516150"/>
          <a:ext cx="3000000" cy="3000000"/>
        </p:xfrm>
        <a:graphic>
          <a:graphicData uri="http://schemas.openxmlformats.org/drawingml/2006/table">
            <a:tbl>
              <a:tblPr>
                <a:noFill/>
                <a:tableStyleId>{AAA74605-534D-485D-AA0F-E4683EA2323C}</a:tableStyleId>
              </a:tblPr>
              <a:tblGrid>
                <a:gridCol w="1566525"/>
                <a:gridCol w="1566525"/>
                <a:gridCol w="1566525"/>
              </a:tblGrid>
              <a:tr h="530525">
                <a:tc>
                  <a:txBody>
                    <a:bodyPr/>
                    <a:lstStyle/>
                    <a:p>
                      <a:pPr indent="0" lvl="0" marL="0" rtl="0" algn="l">
                        <a:spcBef>
                          <a:spcPts val="0"/>
                        </a:spcBef>
                        <a:spcAft>
                          <a:spcPts val="0"/>
                        </a:spcAft>
                        <a:buNone/>
                      </a:pPr>
                      <a:r>
                        <a:rPr lang="en"/>
                        <a:t>A</a:t>
                      </a:r>
                      <a:r>
                        <a:rPr lang="en"/>
                        <a:t>                      B  </a:t>
                      </a:r>
                      <a:endParaRPr/>
                    </a:p>
                  </a:txBody>
                  <a:tcPr marT="91425" marB="91425" marR="91425" marL="91425"/>
                </a:tc>
                <a:tc>
                  <a:txBody>
                    <a:bodyPr/>
                    <a:lstStyle/>
                    <a:p>
                      <a:pPr indent="0" lvl="0" marL="0" rtl="0" algn="l">
                        <a:spcBef>
                          <a:spcPts val="0"/>
                        </a:spcBef>
                        <a:spcAft>
                          <a:spcPts val="0"/>
                        </a:spcAft>
                        <a:buNone/>
                      </a:pPr>
                      <a:r>
                        <a:rPr lang="en"/>
                        <a:t>         Deny</a:t>
                      </a:r>
                      <a:endParaRPr/>
                    </a:p>
                  </a:txBody>
                  <a:tcPr marT="91425" marB="91425" marR="91425" marL="91425"/>
                </a:tc>
                <a:tc>
                  <a:txBody>
                    <a:bodyPr/>
                    <a:lstStyle/>
                    <a:p>
                      <a:pPr indent="0" lvl="0" marL="0" rtl="0" algn="l">
                        <a:spcBef>
                          <a:spcPts val="0"/>
                        </a:spcBef>
                        <a:spcAft>
                          <a:spcPts val="0"/>
                        </a:spcAft>
                        <a:buNone/>
                      </a:pPr>
                      <a:r>
                        <a:rPr lang="en"/>
                        <a:t>       Confess</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Deny</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c>
                  <a:txBody>
                    <a:bodyPr/>
                    <a:lstStyle/>
                    <a:p>
                      <a:pPr indent="0" lvl="0" marL="0" rtl="0" algn="l">
                        <a:spcBef>
                          <a:spcPts val="0"/>
                        </a:spcBef>
                        <a:spcAft>
                          <a:spcPts val="0"/>
                        </a:spcAft>
                        <a:buNone/>
                      </a:pPr>
                      <a:r>
                        <a:rPr lang="en"/>
                        <a:t>-3                      0</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Confess</a:t>
                      </a:r>
                      <a:endParaRPr/>
                    </a:p>
                  </a:txBody>
                  <a:tcPr marT="91425" marB="91425" marR="91425" marL="91425"/>
                </a:tc>
                <a:tc>
                  <a:txBody>
                    <a:bodyPr/>
                    <a:lstStyle/>
                    <a:p>
                      <a:pPr indent="0" lvl="0" marL="0" rtl="0" algn="l">
                        <a:spcBef>
                          <a:spcPts val="0"/>
                        </a:spcBef>
                        <a:spcAft>
                          <a:spcPts val="0"/>
                        </a:spcAft>
                        <a:buNone/>
                      </a:pPr>
                      <a:r>
                        <a:rPr lang="en"/>
                        <a:t>0                      -3</a:t>
                      </a:r>
                      <a:endParaRPr/>
                    </a:p>
                  </a:txBody>
                  <a:tcPr marT="91425" marB="91425" marR="91425" marL="91425"/>
                </a:tc>
                <a:tc>
                  <a:txBody>
                    <a:bodyPr/>
                    <a:lstStyle/>
                    <a:p>
                      <a:pPr indent="0" lvl="0" marL="0" rtl="0" algn="l">
                        <a:spcBef>
                          <a:spcPts val="0"/>
                        </a:spcBef>
                        <a:spcAft>
                          <a:spcPts val="0"/>
                        </a:spcAft>
                        <a:buNone/>
                      </a:pPr>
                      <a:r>
                        <a:rPr lang="en"/>
                        <a:t>-2                     -2</a:t>
                      </a:r>
                      <a:endParaRPr/>
                    </a:p>
                  </a:txBody>
                  <a:tcPr marT="91425" marB="91425" marR="91425" marL="91425"/>
                </a:tc>
              </a:tr>
            </a:tbl>
          </a:graphicData>
        </a:graphic>
      </p:graphicFrame>
      <p:cxnSp>
        <p:nvCxnSpPr>
          <p:cNvPr id="336" name="Google Shape;336;p40"/>
          <p:cNvCxnSpPr/>
          <p:nvPr/>
        </p:nvCxnSpPr>
        <p:spPr>
          <a:xfrm>
            <a:off x="1947000" y="1530750"/>
            <a:ext cx="1546200" cy="50490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40"/>
          <p:cNvCxnSpPr/>
          <p:nvPr/>
        </p:nvCxnSpPr>
        <p:spPr>
          <a:xfrm>
            <a:off x="3493250" y="2067525"/>
            <a:ext cx="1586400" cy="4566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40"/>
          <p:cNvCxnSpPr/>
          <p:nvPr/>
        </p:nvCxnSpPr>
        <p:spPr>
          <a:xfrm>
            <a:off x="5071550" y="2524200"/>
            <a:ext cx="1562100" cy="4488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40"/>
          <p:cNvCxnSpPr/>
          <p:nvPr/>
        </p:nvCxnSpPr>
        <p:spPr>
          <a:xfrm>
            <a:off x="5067500" y="2079525"/>
            <a:ext cx="1570200" cy="43260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40"/>
          <p:cNvCxnSpPr/>
          <p:nvPr/>
        </p:nvCxnSpPr>
        <p:spPr>
          <a:xfrm>
            <a:off x="3517300" y="2524200"/>
            <a:ext cx="1570500" cy="45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Dominant strategy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 strategy is </a:t>
            </a:r>
            <a:r>
              <a:rPr b="1" lang="en" sz="2400">
                <a:solidFill>
                  <a:schemeClr val="dk1"/>
                </a:solidFill>
                <a:latin typeface="Times New Roman"/>
                <a:ea typeface="Times New Roman"/>
                <a:cs typeface="Times New Roman"/>
                <a:sym typeface="Times New Roman"/>
              </a:rPr>
              <a:t>dominant</a:t>
            </a:r>
            <a:r>
              <a:rPr lang="en" sz="2400">
                <a:solidFill>
                  <a:schemeClr val="dk1"/>
                </a:solidFill>
                <a:latin typeface="Times New Roman"/>
                <a:ea typeface="Times New Roman"/>
                <a:cs typeface="Times New Roman"/>
                <a:sym typeface="Times New Roman"/>
              </a:rPr>
              <a:t> if it always provides payoffs at least as good as any other strategy.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 strategy is strictly dominant is the payoffs are always better than any other strategy.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Is there a dominant strategy for Prisoner’s Dilemma?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These are puzzles (decision problems) and not games (</a:t>
            </a:r>
            <a:r>
              <a:rPr lang="en" sz="2400">
                <a:solidFill>
                  <a:srgbClr val="FF0000"/>
                </a:solidFill>
                <a:latin typeface="Times New Roman"/>
                <a:ea typeface="Times New Roman"/>
                <a:cs typeface="Times New Roman"/>
                <a:sym typeface="Times New Roman"/>
              </a:rPr>
              <a:t>interactive</a:t>
            </a:r>
            <a:r>
              <a:rPr lang="en" sz="2400">
                <a:solidFill>
                  <a:schemeClr val="dk1"/>
                </a:solidFill>
                <a:latin typeface="Times New Roman"/>
                <a:ea typeface="Times New Roman"/>
                <a:cs typeface="Times New Roman"/>
                <a:sym typeface="Times New Roman"/>
              </a:rPr>
              <a:t> decision problems)!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70" name="Google Shape;70;p15"/>
          <p:cNvPicPr preferRelativeResize="0"/>
          <p:nvPr/>
        </p:nvPicPr>
        <p:blipFill>
          <a:blip r:embed="rId3">
            <a:alphaModFix/>
          </a:blip>
          <a:stretch>
            <a:fillRect/>
          </a:stretch>
        </p:blipFill>
        <p:spPr>
          <a:xfrm>
            <a:off x="172975" y="1880282"/>
            <a:ext cx="2668850" cy="2668850"/>
          </a:xfrm>
          <a:prstGeom prst="rect">
            <a:avLst/>
          </a:prstGeom>
          <a:noFill/>
          <a:ln>
            <a:noFill/>
          </a:ln>
        </p:spPr>
      </p:pic>
      <p:pic>
        <p:nvPicPr>
          <p:cNvPr id="71" name="Google Shape;71;p15"/>
          <p:cNvPicPr preferRelativeResize="0"/>
          <p:nvPr/>
        </p:nvPicPr>
        <p:blipFill>
          <a:blip r:embed="rId4">
            <a:alphaModFix/>
          </a:blip>
          <a:stretch>
            <a:fillRect/>
          </a:stretch>
        </p:blipFill>
        <p:spPr>
          <a:xfrm>
            <a:off x="6013525" y="1751097"/>
            <a:ext cx="2806949" cy="2806949"/>
          </a:xfrm>
          <a:prstGeom prst="rect">
            <a:avLst/>
          </a:prstGeom>
          <a:noFill/>
          <a:ln>
            <a:noFill/>
          </a:ln>
        </p:spPr>
      </p:pic>
      <p:pic>
        <p:nvPicPr>
          <p:cNvPr id="72" name="Google Shape;72;p15"/>
          <p:cNvPicPr preferRelativeResize="0"/>
          <p:nvPr/>
        </p:nvPicPr>
        <p:blipFill>
          <a:blip r:embed="rId5">
            <a:alphaModFix/>
          </a:blip>
          <a:stretch>
            <a:fillRect/>
          </a:stretch>
        </p:blipFill>
        <p:spPr>
          <a:xfrm>
            <a:off x="3054613" y="1971200"/>
            <a:ext cx="2884224" cy="248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Dominant strategy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 strategy is </a:t>
            </a:r>
            <a:r>
              <a:rPr b="1" lang="en" sz="2400">
                <a:solidFill>
                  <a:schemeClr val="dk1"/>
                </a:solidFill>
                <a:latin typeface="Times New Roman"/>
                <a:ea typeface="Times New Roman"/>
                <a:cs typeface="Times New Roman"/>
                <a:sym typeface="Times New Roman"/>
              </a:rPr>
              <a:t>dominant</a:t>
            </a:r>
            <a:r>
              <a:rPr lang="en" sz="2400">
                <a:solidFill>
                  <a:schemeClr val="dk1"/>
                </a:solidFill>
                <a:latin typeface="Times New Roman"/>
                <a:ea typeface="Times New Roman"/>
                <a:cs typeface="Times New Roman"/>
                <a:sym typeface="Times New Roman"/>
              </a:rPr>
              <a:t> if it always provides payoffs at least as good as any other strategy.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 strategy is strictly dominant is the payoffs are always better than any other strategy.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Is there a dominant strategy for Prisoner’s Dilemma?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Yes, “Confess” is a strictly dominant strategy.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 Monty Hall problem</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pic>
        <p:nvPicPr>
          <p:cNvPr id="356" name="Google Shape;356;p43"/>
          <p:cNvPicPr preferRelativeResize="0"/>
          <p:nvPr/>
        </p:nvPicPr>
        <p:blipFill>
          <a:blip r:embed="rId3">
            <a:alphaModFix/>
          </a:blip>
          <a:stretch>
            <a:fillRect/>
          </a:stretch>
        </p:blipFill>
        <p:spPr>
          <a:xfrm>
            <a:off x="647350" y="1168375"/>
            <a:ext cx="2314425" cy="3926752"/>
          </a:xfrm>
          <a:prstGeom prst="rect">
            <a:avLst/>
          </a:prstGeom>
          <a:noFill/>
          <a:ln>
            <a:noFill/>
          </a:ln>
        </p:spPr>
      </p:pic>
      <p:pic>
        <p:nvPicPr>
          <p:cNvPr id="357" name="Google Shape;357;p43"/>
          <p:cNvPicPr preferRelativeResize="0"/>
          <p:nvPr/>
        </p:nvPicPr>
        <p:blipFill>
          <a:blip r:embed="rId4">
            <a:alphaModFix/>
          </a:blip>
          <a:stretch>
            <a:fillRect/>
          </a:stretch>
        </p:blipFill>
        <p:spPr>
          <a:xfrm>
            <a:off x="3755663" y="1474400"/>
            <a:ext cx="5133975" cy="3314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Pareto optimality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 strategy is Pareto optimal if no change can be made to it in order to improve the players’ payoff without diminishing the other players payoffs.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(Deny/Deny) is Pareto optimal, as well as (Deny/Confess) and (Confess/Deny).  (Confess/Confess) is not optimal as if either player changes decision to improve outcome the outcome for the other player will decrease.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What about the game below?</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(X/X), (X/Y), (Y/X) are Paretto optimal, (Y,Y)  is not Paretto optimal.</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363" name="Google Shape;363;p44"/>
          <p:cNvGraphicFramePr/>
          <p:nvPr/>
        </p:nvGraphicFramePr>
        <p:xfrm>
          <a:off x="736175" y="3794875"/>
          <a:ext cx="3000000" cy="3000000"/>
        </p:xfrm>
        <a:graphic>
          <a:graphicData uri="http://schemas.openxmlformats.org/drawingml/2006/table">
            <a:tbl>
              <a:tblPr>
                <a:noFill/>
                <a:tableStyleId>{AAA74605-534D-485D-AA0F-E4683EA2323C}</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                      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                      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1                                        1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2                                        2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a:t>
                      </a:r>
                      <a:r>
                        <a:rPr lang="en"/>
                        <a:t>                                        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a:t>
                      </a:r>
                      <a:r>
                        <a:rPr lang="en"/>
                        <a:t>                                        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64" name="Google Shape;364;p44"/>
          <p:cNvCxnSpPr/>
          <p:nvPr/>
        </p:nvCxnSpPr>
        <p:spPr>
          <a:xfrm>
            <a:off x="3148750" y="4190625"/>
            <a:ext cx="2443500" cy="4086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44"/>
          <p:cNvCxnSpPr/>
          <p:nvPr/>
        </p:nvCxnSpPr>
        <p:spPr>
          <a:xfrm>
            <a:off x="5568275" y="4198650"/>
            <a:ext cx="2419500" cy="3684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44"/>
          <p:cNvCxnSpPr/>
          <p:nvPr/>
        </p:nvCxnSpPr>
        <p:spPr>
          <a:xfrm>
            <a:off x="3140750" y="4599225"/>
            <a:ext cx="2419500" cy="3765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44"/>
          <p:cNvCxnSpPr/>
          <p:nvPr/>
        </p:nvCxnSpPr>
        <p:spPr>
          <a:xfrm>
            <a:off x="5568275" y="4591225"/>
            <a:ext cx="2419500" cy="39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Nash Equilibrium</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If in a game all players obey the game rules and aim to maximize their payoffs, there is at least one strategy for each player which guarantees maximum payoffs for each player.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That strategy is called Nash optimum or equilibrium.</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No player has a reason to change an equilibrium as long as anybody follows one.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 dominant and Paretto optimal strategy is always an equilibrium. However, for most games no dominant strategies exist.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u="sng">
                <a:solidFill>
                  <a:schemeClr val="hlink"/>
                </a:solidFill>
                <a:latin typeface="Times New Roman"/>
                <a:ea typeface="Times New Roman"/>
                <a:cs typeface="Times New Roman"/>
                <a:sym typeface="Times New Roman"/>
                <a:hlinkClick r:id="rId3"/>
              </a:rPr>
              <a:t>More about equilibria.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6"/>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Hunting game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Are there any dominant strategies?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Are there any equilibria?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378" name="Google Shape;378;p46"/>
          <p:cNvGraphicFramePr/>
          <p:nvPr/>
        </p:nvGraphicFramePr>
        <p:xfrm>
          <a:off x="1926075" y="1516150"/>
          <a:ext cx="3000000" cy="3000000"/>
        </p:xfrm>
        <a:graphic>
          <a:graphicData uri="http://schemas.openxmlformats.org/drawingml/2006/table">
            <a:tbl>
              <a:tblPr>
                <a:noFill/>
                <a:tableStyleId>{AAA74605-534D-485D-AA0F-E4683EA2323C}</a:tableStyleId>
              </a:tblPr>
              <a:tblGrid>
                <a:gridCol w="1566525"/>
                <a:gridCol w="1566525"/>
                <a:gridCol w="1566525"/>
              </a:tblGrid>
              <a:tr h="530525">
                <a:tc>
                  <a:txBody>
                    <a:bodyPr/>
                    <a:lstStyle/>
                    <a:p>
                      <a:pPr indent="0" lvl="0" marL="0" rtl="0" algn="l">
                        <a:spcBef>
                          <a:spcPts val="0"/>
                        </a:spcBef>
                        <a:spcAft>
                          <a:spcPts val="0"/>
                        </a:spcAft>
                        <a:buNone/>
                      </a:pPr>
                      <a:r>
                        <a:rPr lang="en"/>
                        <a:t> </a:t>
                      </a:r>
                      <a:endParaRPr/>
                    </a:p>
                  </a:txBody>
                  <a:tcPr marT="91425" marB="91425" marR="91425" marL="91425"/>
                </a:tc>
                <a:tc>
                  <a:txBody>
                    <a:bodyPr/>
                    <a:lstStyle/>
                    <a:p>
                      <a:pPr indent="0" lvl="0" marL="0" rtl="0" algn="l">
                        <a:spcBef>
                          <a:spcPts val="0"/>
                        </a:spcBef>
                        <a:spcAft>
                          <a:spcPts val="0"/>
                        </a:spcAft>
                        <a:buNone/>
                      </a:pPr>
                      <a:r>
                        <a:rPr lang="en"/>
                        <a:t>         Stag</a:t>
                      </a:r>
                      <a:endParaRPr/>
                    </a:p>
                  </a:txBody>
                  <a:tcPr marT="91425" marB="91425" marR="91425" marL="91425"/>
                </a:tc>
                <a:tc>
                  <a:txBody>
                    <a:bodyPr/>
                    <a:lstStyle/>
                    <a:p>
                      <a:pPr indent="0" lvl="0" marL="0" rtl="0" algn="l">
                        <a:spcBef>
                          <a:spcPts val="0"/>
                        </a:spcBef>
                        <a:spcAft>
                          <a:spcPts val="0"/>
                        </a:spcAft>
                        <a:buNone/>
                      </a:pPr>
                      <a:r>
                        <a:rPr lang="en"/>
                        <a:t>       Rabbit</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Stag</a:t>
                      </a:r>
                      <a:endParaRPr/>
                    </a:p>
                  </a:txBody>
                  <a:tcPr marT="91425" marB="91425" marR="91425" marL="91425"/>
                </a:tc>
                <a:tc>
                  <a:txBody>
                    <a:bodyPr/>
                    <a:lstStyle/>
                    <a:p>
                      <a:pPr indent="0" lvl="0" marL="0" rtl="0" algn="l">
                        <a:spcBef>
                          <a:spcPts val="0"/>
                        </a:spcBef>
                        <a:spcAft>
                          <a:spcPts val="0"/>
                        </a:spcAft>
                        <a:buNone/>
                      </a:pPr>
                      <a:r>
                        <a:rPr lang="en"/>
                        <a:t>5                       5</a:t>
                      </a:r>
                      <a:endParaRPr/>
                    </a:p>
                  </a:txBody>
                  <a:tcPr marT="91425" marB="91425" marR="91425" marL="91425"/>
                </a:tc>
                <a:tc>
                  <a:txBody>
                    <a:bodyPr/>
                    <a:lstStyle/>
                    <a:p>
                      <a:pPr indent="0" lvl="0" marL="0" rtl="0" algn="l">
                        <a:spcBef>
                          <a:spcPts val="0"/>
                        </a:spcBef>
                        <a:spcAft>
                          <a:spcPts val="0"/>
                        </a:spcAft>
                        <a:buNone/>
                      </a:pPr>
                      <a:r>
                        <a:rPr lang="en"/>
                        <a:t>0                       3</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Rabbit</a:t>
                      </a:r>
                      <a:endParaRPr/>
                    </a:p>
                  </a:txBody>
                  <a:tcPr marT="91425" marB="91425" marR="91425" marL="91425"/>
                </a:tc>
                <a:tc>
                  <a:txBody>
                    <a:bodyPr/>
                    <a:lstStyle/>
                    <a:p>
                      <a:pPr indent="0" lvl="0" marL="0" rtl="0" algn="l">
                        <a:spcBef>
                          <a:spcPts val="0"/>
                        </a:spcBef>
                        <a:spcAft>
                          <a:spcPts val="0"/>
                        </a:spcAft>
                        <a:buNone/>
                      </a:pPr>
                      <a:r>
                        <a:rPr lang="en"/>
                        <a:t>3                       0</a:t>
                      </a:r>
                      <a:endParaRPr/>
                    </a:p>
                  </a:txBody>
                  <a:tcPr marT="91425" marB="91425" marR="91425" marL="91425"/>
                </a:tc>
                <a:tc>
                  <a:txBody>
                    <a:bodyPr/>
                    <a:lstStyle/>
                    <a:p>
                      <a:pPr indent="0" lvl="0" marL="0" rtl="0" algn="l">
                        <a:spcBef>
                          <a:spcPts val="0"/>
                        </a:spcBef>
                        <a:spcAft>
                          <a:spcPts val="0"/>
                        </a:spcAft>
                        <a:buNone/>
                      </a:pPr>
                      <a:r>
                        <a:rPr lang="en"/>
                        <a:t>4                       4</a:t>
                      </a:r>
                      <a:endParaRPr/>
                    </a:p>
                  </a:txBody>
                  <a:tcPr marT="91425" marB="91425" marR="91425" marL="91425"/>
                </a:tc>
              </a:tr>
            </a:tbl>
          </a:graphicData>
        </a:graphic>
      </p:graphicFrame>
      <p:cxnSp>
        <p:nvCxnSpPr>
          <p:cNvPr id="379" name="Google Shape;379;p46"/>
          <p:cNvCxnSpPr/>
          <p:nvPr/>
        </p:nvCxnSpPr>
        <p:spPr>
          <a:xfrm>
            <a:off x="3506625" y="2041575"/>
            <a:ext cx="1548600" cy="4860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46"/>
          <p:cNvCxnSpPr/>
          <p:nvPr/>
        </p:nvCxnSpPr>
        <p:spPr>
          <a:xfrm>
            <a:off x="5077925" y="2538975"/>
            <a:ext cx="1537500" cy="4296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46"/>
          <p:cNvCxnSpPr/>
          <p:nvPr/>
        </p:nvCxnSpPr>
        <p:spPr>
          <a:xfrm>
            <a:off x="5055325" y="2052875"/>
            <a:ext cx="1560000" cy="4749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46"/>
          <p:cNvCxnSpPr/>
          <p:nvPr/>
        </p:nvCxnSpPr>
        <p:spPr>
          <a:xfrm>
            <a:off x="3495325" y="2516350"/>
            <a:ext cx="1560000" cy="474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Hunting game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Are there any dominant strategies? NO</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Are there any equilibria? YES: (Stag, Stag) and (Rabbit, Rabbit)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Equilibria are dependent on the other players behaving as expected!</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388" name="Google Shape;388;p47"/>
          <p:cNvGraphicFramePr/>
          <p:nvPr/>
        </p:nvGraphicFramePr>
        <p:xfrm>
          <a:off x="1926075" y="1516150"/>
          <a:ext cx="3000000" cy="3000000"/>
        </p:xfrm>
        <a:graphic>
          <a:graphicData uri="http://schemas.openxmlformats.org/drawingml/2006/table">
            <a:tbl>
              <a:tblPr>
                <a:noFill/>
                <a:tableStyleId>{AAA74605-534D-485D-AA0F-E4683EA2323C}</a:tableStyleId>
              </a:tblPr>
              <a:tblGrid>
                <a:gridCol w="1566525"/>
                <a:gridCol w="1566525"/>
                <a:gridCol w="1566525"/>
              </a:tblGrid>
              <a:tr h="530525">
                <a:tc>
                  <a:txBody>
                    <a:bodyPr/>
                    <a:lstStyle/>
                    <a:p>
                      <a:pPr indent="0" lvl="0" marL="0" rtl="0" algn="l">
                        <a:spcBef>
                          <a:spcPts val="0"/>
                        </a:spcBef>
                        <a:spcAft>
                          <a:spcPts val="0"/>
                        </a:spcAft>
                        <a:buNone/>
                      </a:pPr>
                      <a:r>
                        <a:rPr lang="en"/>
                        <a:t>                     </a:t>
                      </a:r>
                      <a:endParaRPr/>
                    </a:p>
                  </a:txBody>
                  <a:tcPr marT="91425" marB="91425" marR="91425" marL="91425"/>
                </a:tc>
                <a:tc>
                  <a:txBody>
                    <a:bodyPr/>
                    <a:lstStyle/>
                    <a:p>
                      <a:pPr indent="0" lvl="0" marL="0" rtl="0" algn="l">
                        <a:spcBef>
                          <a:spcPts val="0"/>
                        </a:spcBef>
                        <a:spcAft>
                          <a:spcPts val="0"/>
                        </a:spcAft>
                        <a:buNone/>
                      </a:pPr>
                      <a:r>
                        <a:rPr lang="en"/>
                        <a:t>         Stag</a:t>
                      </a:r>
                      <a:endParaRPr/>
                    </a:p>
                  </a:txBody>
                  <a:tcPr marT="91425" marB="91425" marR="91425" marL="91425"/>
                </a:tc>
                <a:tc>
                  <a:txBody>
                    <a:bodyPr/>
                    <a:lstStyle/>
                    <a:p>
                      <a:pPr indent="0" lvl="0" marL="0" rtl="0" algn="l">
                        <a:spcBef>
                          <a:spcPts val="0"/>
                        </a:spcBef>
                        <a:spcAft>
                          <a:spcPts val="0"/>
                        </a:spcAft>
                        <a:buNone/>
                      </a:pPr>
                      <a:r>
                        <a:rPr lang="en"/>
                        <a:t>       Rabbit</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Stag</a:t>
                      </a:r>
                      <a:endParaRPr/>
                    </a:p>
                  </a:txBody>
                  <a:tcPr marT="91425" marB="91425" marR="91425" marL="91425"/>
                </a:tc>
                <a:tc>
                  <a:txBody>
                    <a:bodyPr/>
                    <a:lstStyle/>
                    <a:p>
                      <a:pPr indent="0" lvl="0" marL="0" rtl="0" algn="l">
                        <a:spcBef>
                          <a:spcPts val="0"/>
                        </a:spcBef>
                        <a:spcAft>
                          <a:spcPts val="0"/>
                        </a:spcAft>
                        <a:buNone/>
                      </a:pPr>
                      <a:r>
                        <a:rPr lang="en"/>
                        <a:t>5                       5</a:t>
                      </a:r>
                      <a:endParaRPr/>
                    </a:p>
                  </a:txBody>
                  <a:tcPr marT="91425" marB="91425" marR="91425" marL="91425"/>
                </a:tc>
                <a:tc>
                  <a:txBody>
                    <a:bodyPr/>
                    <a:lstStyle/>
                    <a:p>
                      <a:pPr indent="0" lvl="0" marL="0" rtl="0" algn="l">
                        <a:spcBef>
                          <a:spcPts val="0"/>
                        </a:spcBef>
                        <a:spcAft>
                          <a:spcPts val="0"/>
                        </a:spcAft>
                        <a:buNone/>
                      </a:pPr>
                      <a:r>
                        <a:rPr lang="en"/>
                        <a:t>0                       3</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Rabbit</a:t>
                      </a:r>
                      <a:endParaRPr/>
                    </a:p>
                  </a:txBody>
                  <a:tcPr marT="91425" marB="91425" marR="91425" marL="91425"/>
                </a:tc>
                <a:tc>
                  <a:txBody>
                    <a:bodyPr/>
                    <a:lstStyle/>
                    <a:p>
                      <a:pPr indent="0" lvl="0" marL="0" rtl="0" algn="l">
                        <a:spcBef>
                          <a:spcPts val="0"/>
                        </a:spcBef>
                        <a:spcAft>
                          <a:spcPts val="0"/>
                        </a:spcAft>
                        <a:buNone/>
                      </a:pPr>
                      <a:r>
                        <a:rPr lang="en"/>
                        <a:t>3                       0</a:t>
                      </a:r>
                      <a:endParaRPr/>
                    </a:p>
                  </a:txBody>
                  <a:tcPr marT="91425" marB="91425" marR="91425" marL="91425"/>
                </a:tc>
                <a:tc>
                  <a:txBody>
                    <a:bodyPr/>
                    <a:lstStyle/>
                    <a:p>
                      <a:pPr indent="0" lvl="0" marL="0" rtl="0" algn="l">
                        <a:spcBef>
                          <a:spcPts val="0"/>
                        </a:spcBef>
                        <a:spcAft>
                          <a:spcPts val="0"/>
                        </a:spcAft>
                        <a:buNone/>
                      </a:pPr>
                      <a:r>
                        <a:rPr lang="en"/>
                        <a:t>4                       4</a:t>
                      </a:r>
                      <a:endParaRPr/>
                    </a:p>
                  </a:txBody>
                  <a:tcPr marT="91425" marB="91425" marR="91425" marL="91425"/>
                </a:tc>
              </a:tr>
            </a:tbl>
          </a:graphicData>
        </a:graphic>
      </p:graphicFrame>
      <p:cxnSp>
        <p:nvCxnSpPr>
          <p:cNvPr id="389" name="Google Shape;389;p47"/>
          <p:cNvCxnSpPr/>
          <p:nvPr/>
        </p:nvCxnSpPr>
        <p:spPr>
          <a:xfrm>
            <a:off x="3493250" y="2067525"/>
            <a:ext cx="1586400" cy="4566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47"/>
          <p:cNvCxnSpPr/>
          <p:nvPr/>
        </p:nvCxnSpPr>
        <p:spPr>
          <a:xfrm>
            <a:off x="5071550" y="2524200"/>
            <a:ext cx="1562100" cy="4488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47"/>
          <p:cNvCxnSpPr/>
          <p:nvPr/>
        </p:nvCxnSpPr>
        <p:spPr>
          <a:xfrm>
            <a:off x="5066625" y="2064175"/>
            <a:ext cx="1571400" cy="4410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47"/>
          <p:cNvCxnSpPr/>
          <p:nvPr/>
        </p:nvCxnSpPr>
        <p:spPr>
          <a:xfrm>
            <a:off x="3517300" y="2524200"/>
            <a:ext cx="1570500" cy="45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Chicken game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 two equilibria (Straight, Turn) and (Turn, Straight) are very dependent on the opponent’s strategy, otherwise both players get worse results.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398" name="Google Shape;398;p48"/>
          <p:cNvGraphicFramePr/>
          <p:nvPr/>
        </p:nvGraphicFramePr>
        <p:xfrm>
          <a:off x="1926075" y="1516150"/>
          <a:ext cx="3000000" cy="3000000"/>
        </p:xfrm>
        <a:graphic>
          <a:graphicData uri="http://schemas.openxmlformats.org/drawingml/2006/table">
            <a:tbl>
              <a:tblPr>
                <a:noFill/>
                <a:tableStyleId>{AAA74605-534D-485D-AA0F-E4683EA2323C}</a:tableStyleId>
              </a:tblPr>
              <a:tblGrid>
                <a:gridCol w="1566525"/>
                <a:gridCol w="1566525"/>
                <a:gridCol w="1566525"/>
              </a:tblGrid>
              <a:tr h="530525">
                <a:tc>
                  <a:txBody>
                    <a:bodyPr/>
                    <a:lstStyle/>
                    <a:p>
                      <a:pPr indent="0" lvl="0" marL="0" rtl="0" algn="l">
                        <a:spcBef>
                          <a:spcPts val="0"/>
                        </a:spcBef>
                        <a:spcAft>
                          <a:spcPts val="0"/>
                        </a:spcAft>
                        <a:buNone/>
                      </a:pPr>
                      <a:r>
                        <a:rPr lang="en"/>
                        <a:t> </a:t>
                      </a:r>
                      <a:endParaRPr/>
                    </a:p>
                  </a:txBody>
                  <a:tcPr marT="91425" marB="91425" marR="91425" marL="91425"/>
                </a:tc>
                <a:tc>
                  <a:txBody>
                    <a:bodyPr/>
                    <a:lstStyle/>
                    <a:p>
                      <a:pPr indent="0" lvl="0" marL="0" rtl="0" algn="l">
                        <a:spcBef>
                          <a:spcPts val="0"/>
                        </a:spcBef>
                        <a:spcAft>
                          <a:spcPts val="0"/>
                        </a:spcAft>
                        <a:buNone/>
                      </a:pPr>
                      <a:r>
                        <a:rPr lang="en"/>
                        <a:t>         Straight</a:t>
                      </a:r>
                      <a:endParaRPr/>
                    </a:p>
                  </a:txBody>
                  <a:tcPr marT="91425" marB="91425" marR="91425" marL="91425"/>
                </a:tc>
                <a:tc>
                  <a:txBody>
                    <a:bodyPr/>
                    <a:lstStyle/>
                    <a:p>
                      <a:pPr indent="0" lvl="0" marL="0" rtl="0" algn="l">
                        <a:spcBef>
                          <a:spcPts val="0"/>
                        </a:spcBef>
                        <a:spcAft>
                          <a:spcPts val="0"/>
                        </a:spcAft>
                        <a:buNone/>
                      </a:pPr>
                      <a:r>
                        <a:rPr lang="en"/>
                        <a:t>         Turn</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Straight</a:t>
                      </a:r>
                      <a:endParaRPr/>
                    </a:p>
                  </a:txBody>
                  <a:tcPr marT="91425" marB="91425" marR="91425" marL="91425"/>
                </a:tc>
                <a:tc>
                  <a:txBody>
                    <a:bodyPr/>
                    <a:lstStyle/>
                    <a:p>
                      <a:pPr indent="0" lvl="0" marL="0" rtl="0" algn="l">
                        <a:spcBef>
                          <a:spcPts val="0"/>
                        </a:spcBef>
                        <a:spcAft>
                          <a:spcPts val="0"/>
                        </a:spcAft>
                        <a:buNone/>
                      </a:pPr>
                      <a:r>
                        <a:rPr lang="en"/>
                        <a:t>-3                     -3</a:t>
                      </a:r>
                      <a:endParaRPr/>
                    </a:p>
                  </a:txBody>
                  <a:tcPr marT="91425" marB="91425" marR="91425" marL="91425"/>
                </a:tc>
                <a:tc>
                  <a:txBody>
                    <a:bodyPr/>
                    <a:lstStyle/>
                    <a:p>
                      <a:pPr indent="0" lvl="0" marL="0" rtl="0" algn="l">
                        <a:spcBef>
                          <a:spcPts val="0"/>
                        </a:spcBef>
                        <a:spcAft>
                          <a:spcPts val="0"/>
                        </a:spcAft>
                        <a:buNone/>
                      </a:pPr>
                      <a:r>
                        <a:rPr lang="en"/>
                        <a:t>3                      -2</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Turn</a:t>
                      </a:r>
                      <a:endParaRPr/>
                    </a:p>
                  </a:txBody>
                  <a:tcPr marT="91425" marB="91425" marR="91425" marL="91425"/>
                </a:tc>
                <a:tc>
                  <a:txBody>
                    <a:bodyPr/>
                    <a:lstStyle/>
                    <a:p>
                      <a:pPr indent="0" lvl="0" marL="0" rtl="0" algn="l">
                        <a:spcBef>
                          <a:spcPts val="0"/>
                        </a:spcBef>
                        <a:spcAft>
                          <a:spcPts val="0"/>
                        </a:spcAft>
                        <a:buNone/>
                      </a:pPr>
                      <a:r>
                        <a:rPr lang="en"/>
                        <a:t>-2                      3</a:t>
                      </a:r>
                      <a:endParaRPr/>
                    </a:p>
                  </a:txBody>
                  <a:tcPr marT="91425" marB="91425" marR="91425" marL="91425"/>
                </a:tc>
                <a:tc>
                  <a:txBody>
                    <a:bodyPr/>
                    <a:lstStyle/>
                    <a:p>
                      <a:pPr indent="0" lvl="0" marL="0" rtl="0" algn="l">
                        <a:spcBef>
                          <a:spcPts val="0"/>
                        </a:spcBef>
                        <a:spcAft>
                          <a:spcPts val="0"/>
                        </a:spcAft>
                        <a:buNone/>
                      </a:pPr>
                      <a:r>
                        <a:rPr lang="en"/>
                        <a:t>-3                     -3</a:t>
                      </a:r>
                      <a:endParaRPr/>
                    </a:p>
                  </a:txBody>
                  <a:tcPr marT="91425" marB="91425" marR="91425" marL="91425"/>
                </a:tc>
              </a:tr>
            </a:tbl>
          </a:graphicData>
        </a:graphic>
      </p:graphicFrame>
      <p:cxnSp>
        <p:nvCxnSpPr>
          <p:cNvPr id="399" name="Google Shape;399;p48"/>
          <p:cNvCxnSpPr/>
          <p:nvPr/>
        </p:nvCxnSpPr>
        <p:spPr>
          <a:xfrm>
            <a:off x="3493250" y="2067525"/>
            <a:ext cx="1586400" cy="45660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48"/>
          <p:cNvCxnSpPr/>
          <p:nvPr/>
        </p:nvCxnSpPr>
        <p:spPr>
          <a:xfrm>
            <a:off x="5071550" y="2524200"/>
            <a:ext cx="1562100" cy="4488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48"/>
          <p:cNvCxnSpPr/>
          <p:nvPr/>
        </p:nvCxnSpPr>
        <p:spPr>
          <a:xfrm>
            <a:off x="5055325" y="2041575"/>
            <a:ext cx="1537500" cy="4635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48"/>
          <p:cNvCxnSpPr/>
          <p:nvPr/>
        </p:nvCxnSpPr>
        <p:spPr>
          <a:xfrm>
            <a:off x="3517300" y="2524200"/>
            <a:ext cx="1570500" cy="45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9"/>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 money game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 have </a:t>
            </a:r>
            <a:r>
              <a:rPr i="1" lang="en" sz="1800">
                <a:solidFill>
                  <a:schemeClr val="dk1"/>
                </a:solidFill>
                <a:latin typeface="Times New Roman"/>
                <a:ea typeface="Times New Roman"/>
                <a:cs typeface="Times New Roman"/>
                <a:sym typeface="Times New Roman"/>
              </a:rPr>
              <a:t>n</a:t>
            </a:r>
            <a:r>
              <a:rPr lang="en" sz="1800">
                <a:solidFill>
                  <a:schemeClr val="dk1"/>
                </a:solidFill>
                <a:latin typeface="Times New Roman"/>
                <a:ea typeface="Times New Roman"/>
                <a:cs typeface="Times New Roman"/>
                <a:sym typeface="Times New Roman"/>
              </a:rPr>
              <a:t> money and I want to give it to a group of </a:t>
            </a:r>
            <a:r>
              <a:rPr i="1" lang="en" sz="1800">
                <a:solidFill>
                  <a:schemeClr val="dk1"/>
                </a:solidFill>
                <a:latin typeface="Times New Roman"/>
                <a:ea typeface="Times New Roman"/>
                <a:cs typeface="Times New Roman"/>
                <a:sym typeface="Times New Roman"/>
              </a:rPr>
              <a:t>m</a:t>
            </a:r>
            <a:r>
              <a:rPr lang="en" sz="1800">
                <a:solidFill>
                  <a:schemeClr val="dk1"/>
                </a:solidFill>
                <a:latin typeface="Times New Roman"/>
                <a:ea typeface="Times New Roman"/>
                <a:cs typeface="Times New Roman"/>
                <a:sym typeface="Times New Roman"/>
              </a:rPr>
              <a:t> players. Each of the </a:t>
            </a:r>
            <a:r>
              <a:rPr i="1" lang="en" sz="1800">
                <a:solidFill>
                  <a:schemeClr val="dk1"/>
                </a:solidFill>
                <a:latin typeface="Times New Roman"/>
                <a:ea typeface="Times New Roman"/>
                <a:cs typeface="Times New Roman"/>
                <a:sym typeface="Times New Roman"/>
              </a:rPr>
              <a:t>m</a:t>
            </a:r>
            <a:r>
              <a:rPr lang="en" sz="1800">
                <a:solidFill>
                  <a:schemeClr val="dk1"/>
                </a:solidFill>
                <a:latin typeface="Times New Roman"/>
                <a:ea typeface="Times New Roman"/>
                <a:cs typeface="Times New Roman"/>
                <a:sym typeface="Times New Roman"/>
              </a:rPr>
              <a:t> players has to write a sum on a piece of paper visible only to them. I collect all pieces of paper and total the sums. If the total is at most as much as </a:t>
            </a:r>
            <a:r>
              <a:rPr i="1" lang="en" sz="1800">
                <a:solidFill>
                  <a:schemeClr val="dk1"/>
                </a:solidFill>
                <a:latin typeface="Times New Roman"/>
                <a:ea typeface="Times New Roman"/>
                <a:cs typeface="Times New Roman"/>
                <a:sym typeface="Times New Roman"/>
              </a:rPr>
              <a:t>n</a:t>
            </a:r>
            <a:r>
              <a:rPr lang="en" sz="1800">
                <a:solidFill>
                  <a:schemeClr val="dk1"/>
                </a:solidFill>
                <a:latin typeface="Times New Roman"/>
                <a:ea typeface="Times New Roman"/>
                <a:cs typeface="Times New Roman"/>
                <a:sym typeface="Times New Roman"/>
              </a:rPr>
              <a:t>, each player gets the written amount, otherwise nobody gets anything.</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Is there any dominant strategy?</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What is the equilibrium?</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 money game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 have </a:t>
            </a:r>
            <a:r>
              <a:rPr i="1" lang="en" sz="1800">
                <a:solidFill>
                  <a:schemeClr val="dk1"/>
                </a:solidFill>
                <a:latin typeface="Times New Roman"/>
                <a:ea typeface="Times New Roman"/>
                <a:cs typeface="Times New Roman"/>
                <a:sym typeface="Times New Roman"/>
              </a:rPr>
              <a:t>n</a:t>
            </a:r>
            <a:r>
              <a:rPr lang="en" sz="1800">
                <a:solidFill>
                  <a:schemeClr val="dk1"/>
                </a:solidFill>
                <a:latin typeface="Times New Roman"/>
                <a:ea typeface="Times New Roman"/>
                <a:cs typeface="Times New Roman"/>
                <a:sym typeface="Times New Roman"/>
              </a:rPr>
              <a:t> money and I want to give it to a group of </a:t>
            </a:r>
            <a:r>
              <a:rPr i="1" lang="en" sz="1800">
                <a:solidFill>
                  <a:schemeClr val="dk1"/>
                </a:solidFill>
                <a:latin typeface="Times New Roman"/>
                <a:ea typeface="Times New Roman"/>
                <a:cs typeface="Times New Roman"/>
                <a:sym typeface="Times New Roman"/>
              </a:rPr>
              <a:t>m</a:t>
            </a:r>
            <a:r>
              <a:rPr lang="en" sz="1800">
                <a:solidFill>
                  <a:schemeClr val="dk1"/>
                </a:solidFill>
                <a:latin typeface="Times New Roman"/>
                <a:ea typeface="Times New Roman"/>
                <a:cs typeface="Times New Roman"/>
                <a:sym typeface="Times New Roman"/>
              </a:rPr>
              <a:t> players. Each of the </a:t>
            </a:r>
            <a:r>
              <a:rPr i="1" lang="en" sz="1800">
                <a:solidFill>
                  <a:schemeClr val="dk1"/>
                </a:solidFill>
                <a:latin typeface="Times New Roman"/>
                <a:ea typeface="Times New Roman"/>
                <a:cs typeface="Times New Roman"/>
                <a:sym typeface="Times New Roman"/>
              </a:rPr>
              <a:t>m</a:t>
            </a:r>
            <a:r>
              <a:rPr lang="en" sz="1800">
                <a:solidFill>
                  <a:schemeClr val="dk1"/>
                </a:solidFill>
                <a:latin typeface="Times New Roman"/>
                <a:ea typeface="Times New Roman"/>
                <a:cs typeface="Times New Roman"/>
                <a:sym typeface="Times New Roman"/>
              </a:rPr>
              <a:t> players has to write a sum on a piece of paper visible only to them. I collect all pieces of paper and total the sums. If the total is at most as much as </a:t>
            </a:r>
            <a:r>
              <a:rPr i="1" lang="en" sz="1800">
                <a:solidFill>
                  <a:schemeClr val="dk1"/>
                </a:solidFill>
                <a:latin typeface="Times New Roman"/>
                <a:ea typeface="Times New Roman"/>
                <a:cs typeface="Times New Roman"/>
                <a:sym typeface="Times New Roman"/>
              </a:rPr>
              <a:t>n</a:t>
            </a:r>
            <a:r>
              <a:rPr lang="en" sz="1800">
                <a:solidFill>
                  <a:schemeClr val="dk1"/>
                </a:solidFill>
                <a:latin typeface="Times New Roman"/>
                <a:ea typeface="Times New Roman"/>
                <a:cs typeface="Times New Roman"/>
                <a:sym typeface="Times New Roman"/>
              </a:rPr>
              <a:t>, each player gets the written amount, otherwise nobody gets anything.</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Is there any dominant strategy? NO</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What is the equilibrium?</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Each player writes n/m.</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The Goalkeeper game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There is no pure strategy equilibria.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What is the actual equilibria?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418" name="Google Shape;418;p51"/>
          <p:cNvGraphicFramePr/>
          <p:nvPr/>
        </p:nvGraphicFramePr>
        <p:xfrm>
          <a:off x="1926075" y="1516150"/>
          <a:ext cx="3000000" cy="3000000"/>
        </p:xfrm>
        <a:graphic>
          <a:graphicData uri="http://schemas.openxmlformats.org/drawingml/2006/table">
            <a:tbl>
              <a:tblPr>
                <a:noFill/>
                <a:tableStyleId>{AAA74605-534D-485D-AA0F-E4683EA2323C}</a:tableStyleId>
              </a:tblPr>
              <a:tblGrid>
                <a:gridCol w="1566525"/>
                <a:gridCol w="1566525"/>
                <a:gridCol w="1566525"/>
              </a:tblGrid>
              <a:tr h="530525">
                <a:tc>
                  <a:txBody>
                    <a:bodyPr/>
                    <a:lstStyle/>
                    <a:p>
                      <a:pPr indent="0" lvl="0" marL="0" rtl="0" algn="l">
                        <a:spcBef>
                          <a:spcPts val="0"/>
                        </a:spcBef>
                        <a:spcAft>
                          <a:spcPts val="0"/>
                        </a:spcAft>
                        <a:buNone/>
                      </a:pPr>
                      <a:r>
                        <a:rPr lang="en"/>
                        <a:t>S</a:t>
                      </a:r>
                      <a:r>
                        <a:rPr lang="en"/>
                        <a:t>hooter</a:t>
                      </a:r>
                      <a:r>
                        <a:rPr lang="en"/>
                        <a:t>   K</a:t>
                      </a:r>
                      <a:r>
                        <a:rPr lang="en"/>
                        <a:t>eeper</a:t>
                      </a:r>
                      <a:r>
                        <a:rPr lang="en"/>
                        <a:t>               </a:t>
                      </a:r>
                      <a:endParaRPr/>
                    </a:p>
                  </a:txBody>
                  <a:tcPr marT="91425" marB="91425" marR="91425" marL="91425"/>
                </a:tc>
                <a:tc>
                  <a:txBody>
                    <a:bodyPr/>
                    <a:lstStyle/>
                    <a:p>
                      <a:pPr indent="0" lvl="0" marL="0" rtl="0" algn="l">
                        <a:spcBef>
                          <a:spcPts val="0"/>
                        </a:spcBef>
                        <a:spcAft>
                          <a:spcPts val="0"/>
                        </a:spcAft>
                        <a:buNone/>
                      </a:pPr>
                      <a:r>
                        <a:rPr lang="en"/>
                        <a:t>         Left</a:t>
                      </a:r>
                      <a:endParaRPr/>
                    </a:p>
                  </a:txBody>
                  <a:tcPr marT="91425" marB="91425" marR="91425" marL="91425"/>
                </a:tc>
                <a:tc>
                  <a:txBody>
                    <a:bodyPr/>
                    <a:lstStyle/>
                    <a:p>
                      <a:pPr indent="0" lvl="0" marL="0" rtl="0" algn="l">
                        <a:spcBef>
                          <a:spcPts val="0"/>
                        </a:spcBef>
                        <a:spcAft>
                          <a:spcPts val="0"/>
                        </a:spcAft>
                        <a:buNone/>
                      </a:pPr>
                      <a:r>
                        <a:rPr lang="en"/>
                        <a:t>         Right</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Left</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Right</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r>
            </a:tbl>
          </a:graphicData>
        </a:graphic>
      </p:graphicFrame>
      <p:cxnSp>
        <p:nvCxnSpPr>
          <p:cNvPr id="419" name="Google Shape;419;p51"/>
          <p:cNvCxnSpPr/>
          <p:nvPr/>
        </p:nvCxnSpPr>
        <p:spPr>
          <a:xfrm>
            <a:off x="1947000" y="1530750"/>
            <a:ext cx="1546200" cy="5049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51"/>
          <p:cNvCxnSpPr/>
          <p:nvPr/>
        </p:nvCxnSpPr>
        <p:spPr>
          <a:xfrm>
            <a:off x="3493250" y="2067525"/>
            <a:ext cx="1586400" cy="4566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51"/>
          <p:cNvCxnSpPr/>
          <p:nvPr/>
        </p:nvCxnSpPr>
        <p:spPr>
          <a:xfrm>
            <a:off x="5071550" y="2524200"/>
            <a:ext cx="1562100" cy="4488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51"/>
          <p:cNvCxnSpPr/>
          <p:nvPr/>
        </p:nvCxnSpPr>
        <p:spPr>
          <a:xfrm>
            <a:off x="5055525" y="2051525"/>
            <a:ext cx="1570200" cy="4326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51"/>
          <p:cNvCxnSpPr/>
          <p:nvPr/>
        </p:nvCxnSpPr>
        <p:spPr>
          <a:xfrm>
            <a:off x="3517300" y="2524200"/>
            <a:ext cx="1570500" cy="45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 Game </a:t>
            </a:r>
            <a:r>
              <a:rPr lang="en" sz="2400">
                <a:solidFill>
                  <a:schemeClr val="dk1"/>
                </a:solidFill>
                <a:latin typeface="Times New Roman"/>
                <a:ea typeface="Times New Roman"/>
                <a:cs typeface="Times New Roman"/>
                <a:sym typeface="Times New Roman"/>
              </a:rPr>
              <a:t>always</a:t>
            </a:r>
            <a:r>
              <a:rPr lang="en" sz="2400">
                <a:solidFill>
                  <a:schemeClr val="dk1"/>
                </a:solidFill>
                <a:latin typeface="Times New Roman"/>
                <a:ea typeface="Times New Roman"/>
                <a:cs typeface="Times New Roman"/>
                <a:sym typeface="Times New Roman"/>
              </a:rPr>
              <a:t> has: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2400">
                <a:solidFill>
                  <a:schemeClr val="dk1"/>
                </a:solidFill>
                <a:latin typeface="Times New Roman"/>
                <a:ea typeface="Times New Roman"/>
                <a:cs typeface="Times New Roman"/>
                <a:sym typeface="Times New Roman"/>
              </a:rPr>
              <a:t>A starting state (the game instance)</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2400">
                <a:solidFill>
                  <a:schemeClr val="dk1"/>
                </a:solidFill>
                <a:latin typeface="Times New Roman"/>
                <a:ea typeface="Times New Roman"/>
                <a:cs typeface="Times New Roman"/>
                <a:sym typeface="Times New Roman"/>
              </a:rPr>
              <a:t>At least one state which determines the end of the game if reached </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2400">
                <a:solidFill>
                  <a:schemeClr val="dk1"/>
                </a:solidFill>
                <a:latin typeface="Times New Roman"/>
                <a:ea typeface="Times New Roman"/>
                <a:cs typeface="Times New Roman"/>
                <a:sym typeface="Times New Roman"/>
              </a:rPr>
              <a:t>At least one goal for each player (not necessarily an end state)</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2400">
                <a:solidFill>
                  <a:schemeClr val="dk1"/>
                </a:solidFill>
                <a:latin typeface="Times New Roman"/>
                <a:ea typeface="Times New Roman"/>
                <a:cs typeface="Times New Roman"/>
                <a:sym typeface="Times New Roman"/>
              </a:rPr>
              <a:t>Rules for each player (not always the same)</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2400">
                <a:solidFill>
                  <a:schemeClr val="dk1"/>
                </a:solidFill>
                <a:latin typeface="Times New Roman"/>
                <a:ea typeface="Times New Roman"/>
                <a:cs typeface="Times New Roman"/>
                <a:sym typeface="Times New Roman"/>
              </a:rPr>
              <a:t>At least two sources determining changes to the current state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Computing equilibria as a mixed strategy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The equilibria (EQS and EQK) must provide equal payoffs for all possible opponent decisions.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EQS(Left) payoff is -1*EQK(Left)+1*EQK(Right)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EQS(Right) payoff is 1*EQK(Left)-1*EQK(Right)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Equal payoff means that</a:t>
            </a:r>
            <a:r>
              <a:rPr lang="en" sz="2400">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-1*EQK(Left)+1*EQK(Right)=1*EQK(Left)-1*EQK(Right)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So EQK(Left)=EQK(Right)=0.5 since </a:t>
            </a:r>
            <a:r>
              <a:rPr lang="en" sz="1800">
                <a:solidFill>
                  <a:schemeClr val="dk1"/>
                </a:solidFill>
                <a:latin typeface="Times New Roman"/>
                <a:ea typeface="Times New Roman"/>
                <a:cs typeface="Times New Roman"/>
                <a:sym typeface="Times New Roman"/>
              </a:rPr>
              <a:t>EQK(Right)+EQK(Left)=1</a:t>
            </a:r>
            <a:r>
              <a:rPr lang="en" sz="1800">
                <a:solidFill>
                  <a:schemeClr val="dk1"/>
                </a:solidFill>
                <a:latin typeface="Times New Roman"/>
                <a:ea typeface="Times New Roman"/>
                <a:cs typeface="Times New Roman"/>
                <a:sym typeface="Times New Roman"/>
              </a:rPr>
              <a:t>. Equilibria is reached when both choices are made with the same frequency.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429" name="Google Shape;429;p52"/>
          <p:cNvCxnSpPr/>
          <p:nvPr/>
        </p:nvCxnSpPr>
        <p:spPr>
          <a:xfrm>
            <a:off x="1947000" y="1530750"/>
            <a:ext cx="1546200" cy="5049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52"/>
          <p:cNvCxnSpPr/>
          <p:nvPr/>
        </p:nvCxnSpPr>
        <p:spPr>
          <a:xfrm>
            <a:off x="3493250" y="2067525"/>
            <a:ext cx="1586400" cy="45660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52"/>
          <p:cNvCxnSpPr/>
          <p:nvPr/>
        </p:nvCxnSpPr>
        <p:spPr>
          <a:xfrm>
            <a:off x="5071550" y="2524200"/>
            <a:ext cx="1562100" cy="4488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52"/>
          <p:cNvCxnSpPr/>
          <p:nvPr/>
        </p:nvCxnSpPr>
        <p:spPr>
          <a:xfrm>
            <a:off x="5055525" y="2051525"/>
            <a:ext cx="1570200" cy="43260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52"/>
          <p:cNvCxnSpPr/>
          <p:nvPr/>
        </p:nvCxnSpPr>
        <p:spPr>
          <a:xfrm>
            <a:off x="3517300" y="2524200"/>
            <a:ext cx="1570500" cy="456600"/>
          </a:xfrm>
          <a:prstGeom prst="straightConnector1">
            <a:avLst/>
          </a:prstGeom>
          <a:noFill/>
          <a:ln cap="flat" cmpd="sng" w="9525">
            <a:solidFill>
              <a:schemeClr val="dk2"/>
            </a:solidFill>
            <a:prstDash val="solid"/>
            <a:round/>
            <a:headEnd len="med" w="med" type="none"/>
            <a:tailEnd len="med" w="med" type="none"/>
          </a:ln>
        </p:spPr>
      </p:cxnSp>
      <p:graphicFrame>
        <p:nvGraphicFramePr>
          <p:cNvPr id="434" name="Google Shape;434;p52"/>
          <p:cNvGraphicFramePr/>
          <p:nvPr/>
        </p:nvGraphicFramePr>
        <p:xfrm>
          <a:off x="1926075" y="1516150"/>
          <a:ext cx="3000000" cy="3000000"/>
        </p:xfrm>
        <a:graphic>
          <a:graphicData uri="http://schemas.openxmlformats.org/drawingml/2006/table">
            <a:tbl>
              <a:tblPr>
                <a:noFill/>
                <a:tableStyleId>{AAA74605-534D-485D-AA0F-E4683EA2323C}</a:tableStyleId>
              </a:tblPr>
              <a:tblGrid>
                <a:gridCol w="1566525"/>
                <a:gridCol w="1566525"/>
                <a:gridCol w="1566525"/>
              </a:tblGrid>
              <a:tr h="530525">
                <a:tc>
                  <a:txBody>
                    <a:bodyPr/>
                    <a:lstStyle/>
                    <a:p>
                      <a:pPr indent="0" lvl="0" marL="0" rtl="0" algn="l">
                        <a:spcBef>
                          <a:spcPts val="0"/>
                        </a:spcBef>
                        <a:spcAft>
                          <a:spcPts val="0"/>
                        </a:spcAft>
                        <a:buNone/>
                      </a:pPr>
                      <a:r>
                        <a:rPr lang="en"/>
                        <a:t>Shooter   Keeper               </a:t>
                      </a:r>
                      <a:endParaRPr/>
                    </a:p>
                  </a:txBody>
                  <a:tcPr marT="91425" marB="91425" marR="91425" marL="91425"/>
                </a:tc>
                <a:tc>
                  <a:txBody>
                    <a:bodyPr/>
                    <a:lstStyle/>
                    <a:p>
                      <a:pPr indent="0" lvl="0" marL="0" rtl="0" algn="l">
                        <a:spcBef>
                          <a:spcPts val="0"/>
                        </a:spcBef>
                        <a:spcAft>
                          <a:spcPts val="0"/>
                        </a:spcAft>
                        <a:buNone/>
                      </a:pPr>
                      <a:r>
                        <a:rPr lang="en"/>
                        <a:t>         Left</a:t>
                      </a:r>
                      <a:endParaRPr/>
                    </a:p>
                  </a:txBody>
                  <a:tcPr marT="91425" marB="91425" marR="91425" marL="91425"/>
                </a:tc>
                <a:tc>
                  <a:txBody>
                    <a:bodyPr/>
                    <a:lstStyle/>
                    <a:p>
                      <a:pPr indent="0" lvl="0" marL="0" rtl="0" algn="l">
                        <a:spcBef>
                          <a:spcPts val="0"/>
                        </a:spcBef>
                        <a:spcAft>
                          <a:spcPts val="0"/>
                        </a:spcAft>
                        <a:buNone/>
                      </a:pPr>
                      <a:r>
                        <a:rPr lang="en"/>
                        <a:t>         Right</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Left</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r>
              <a:tr h="466450">
                <a:tc>
                  <a:txBody>
                    <a:bodyPr/>
                    <a:lstStyle/>
                    <a:p>
                      <a:pPr indent="0" lvl="0" marL="0" rtl="0" algn="ctr">
                        <a:spcBef>
                          <a:spcPts val="0"/>
                        </a:spcBef>
                        <a:spcAft>
                          <a:spcPts val="0"/>
                        </a:spcAft>
                        <a:buNone/>
                      </a:pPr>
                      <a:r>
                        <a:rPr lang="en">
                          <a:solidFill>
                            <a:schemeClr val="dk1"/>
                          </a:solidFill>
                        </a:rPr>
                        <a:t>Right</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c>
                  <a:txBody>
                    <a:bodyPr/>
                    <a:lstStyle/>
                    <a:p>
                      <a:pPr indent="0" lvl="0" marL="0" rtl="0" algn="l">
                        <a:spcBef>
                          <a:spcPts val="0"/>
                        </a:spcBef>
                        <a:spcAft>
                          <a:spcPts val="0"/>
                        </a:spcAft>
                        <a:buNone/>
                      </a:pPr>
                      <a:r>
                        <a:rPr lang="en"/>
                        <a:t>-1                      1</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Mixed strategies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Strategies which are not pure are called mixed.</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For most games, pure strategies are not equilibria.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Mixed strategies are usually non-deterministic, making some random decisions (stochastic or probabilistic).</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How can we compute the equilibria for the goalkeeper game?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Equilibria work only if all players obey the game rules and aim to maximize their payoffs.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Can you trust the other players? How much can you cooperate with them?</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Minimax is an equilibria for all two player zero-sum game. A chess program implementing Minimax is easy to defeat. Why?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u="sng">
                <a:solidFill>
                  <a:schemeClr val="hlink"/>
                </a:solidFill>
                <a:latin typeface="Times New Roman"/>
                <a:ea typeface="Times New Roman"/>
                <a:cs typeface="Times New Roman"/>
                <a:sym typeface="Times New Roman"/>
                <a:hlinkClick r:id="rId3"/>
              </a:rPr>
              <a:t>Trust in Game Theory</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Parrondo's paradox</a:t>
            </a:r>
            <a:endParaRPr sz="4150">
              <a:solidFill>
                <a:schemeClr val="dk1"/>
              </a:solidFill>
              <a:latin typeface="Georgia"/>
              <a:ea typeface="Georgia"/>
              <a:cs typeface="Georgia"/>
              <a:sym typeface="Georgia"/>
            </a:endParaRPr>
          </a:p>
          <a:p>
            <a:pPr indent="0" lvl="0" marL="0" rtl="0" algn="l">
              <a:spcBef>
                <a:spcPts val="600"/>
              </a:spcBef>
              <a:spcAft>
                <a:spcPts val="0"/>
              </a:spcAft>
              <a:buNone/>
            </a:pPr>
            <a:r>
              <a:rPr lang="en" sz="2400">
                <a:solidFill>
                  <a:schemeClr val="dk1"/>
                </a:solidFill>
                <a:latin typeface="Times New Roman"/>
                <a:ea typeface="Times New Roman"/>
                <a:cs typeface="Times New Roman"/>
                <a:sym typeface="Times New Roman"/>
              </a:rPr>
              <a:t>There is at least one winning strategy which can be built using two losing strategies alternatively.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Game: add or </a:t>
            </a:r>
            <a:r>
              <a:rPr lang="en" sz="2400">
                <a:solidFill>
                  <a:schemeClr val="dk1"/>
                </a:solidFill>
                <a:latin typeface="Times New Roman"/>
                <a:ea typeface="Times New Roman"/>
                <a:cs typeface="Times New Roman"/>
                <a:sym typeface="Times New Roman"/>
              </a:rPr>
              <a:t>substract money. Game ends if sum at or below zero.</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S1: If you have an even sum, add 3. Otherwise substract 5.</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S2: If you have an odd sum, substract 1.</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S1,S2,S1,S2,... is dominant for both S1 and S2.</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u="sng">
                <a:solidFill>
                  <a:schemeClr val="hlink"/>
                </a:solidFill>
                <a:latin typeface="Times New Roman"/>
                <a:ea typeface="Times New Roman"/>
                <a:cs typeface="Times New Roman"/>
                <a:sym typeface="Times New Roman"/>
                <a:hlinkClick r:id="rId3"/>
              </a:rPr>
              <a:t>More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Overall considerations about strategies</a:t>
            </a:r>
            <a:endParaRPr sz="2400">
              <a:solidFill>
                <a:schemeClr val="dk1"/>
              </a:solidFill>
              <a:latin typeface="Times New Roman"/>
              <a:ea typeface="Times New Roman"/>
              <a:cs typeface="Times New Roman"/>
              <a:sym typeface="Times New Roman"/>
            </a:endParaRPr>
          </a:p>
          <a:p>
            <a:pPr indent="-342900" lvl="0" marL="457200" rtl="0" algn="l">
              <a:lnSpc>
                <a:spcPct val="130000"/>
              </a:lnSpc>
              <a:spcBef>
                <a:spcPts val="6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Strategies should</a:t>
            </a:r>
            <a:r>
              <a:rPr lang="en" sz="1800">
                <a:solidFill>
                  <a:schemeClr val="dk1"/>
                </a:solidFill>
                <a:latin typeface="Times New Roman"/>
                <a:ea typeface="Times New Roman"/>
                <a:cs typeface="Times New Roman"/>
                <a:sym typeface="Times New Roman"/>
              </a:rPr>
              <a:t> have to have a way of estimating the missing information (eg. other player’s decisions)</a:t>
            </a:r>
            <a:endParaRPr sz="1800">
              <a:solidFill>
                <a:schemeClr val="dk1"/>
              </a:solidFill>
              <a:latin typeface="Times New Roman"/>
              <a:ea typeface="Times New Roman"/>
              <a:cs typeface="Times New Roman"/>
              <a:sym typeface="Times New Roman"/>
            </a:endParaRPr>
          </a:p>
          <a:p>
            <a:pPr indent="-342900" lvl="0" marL="457200" rtl="0" algn="l">
              <a:lnSpc>
                <a:spcPct val="13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Strategies have to be unpredictable: many use either random steps or select randomly between two or more strategies</a:t>
            </a:r>
            <a:endParaRPr sz="1800">
              <a:solidFill>
                <a:schemeClr val="dk1"/>
              </a:solidFill>
              <a:latin typeface="Times New Roman"/>
              <a:ea typeface="Times New Roman"/>
              <a:cs typeface="Times New Roman"/>
              <a:sym typeface="Times New Roman"/>
            </a:endParaRPr>
          </a:p>
          <a:p>
            <a:pPr indent="-342900" lvl="0" marL="457200" rtl="0" algn="l">
              <a:lnSpc>
                <a:spcPct val="13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You can prove that some strategies are better than others</a:t>
            </a:r>
            <a:endParaRPr sz="1800">
              <a:solidFill>
                <a:schemeClr val="dk1"/>
              </a:solidFill>
              <a:latin typeface="Times New Roman"/>
              <a:ea typeface="Times New Roman"/>
              <a:cs typeface="Times New Roman"/>
              <a:sym typeface="Times New Roman"/>
            </a:endParaRPr>
          </a:p>
          <a:p>
            <a:pPr indent="-342900" lvl="0" marL="457200" rtl="0" algn="l">
              <a:lnSpc>
                <a:spcPct val="13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If a there is a strategy better than all others then it’s not a game, it’s a puzzle</a:t>
            </a:r>
            <a:endParaRPr sz="1800">
              <a:solidFill>
                <a:schemeClr val="dk1"/>
              </a:solidFill>
              <a:latin typeface="Times New Roman"/>
              <a:ea typeface="Times New Roman"/>
              <a:cs typeface="Times New Roman"/>
              <a:sym typeface="Times New Roman"/>
            </a:endParaRPr>
          </a:p>
          <a:p>
            <a:pPr indent="-342900" lvl="0" marL="457200" rtl="0" algn="l">
              <a:lnSpc>
                <a:spcPct val="13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An useful benchmark strategy is the equilibria which exists and can be determined for all games</a:t>
            </a:r>
            <a:endParaRPr sz="18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rPr lang="en" sz="2400" u="sng">
                <a:solidFill>
                  <a:schemeClr val="hlink"/>
                </a:solidFill>
                <a:latin typeface="Times New Roman"/>
                <a:ea typeface="Times New Roman"/>
                <a:cs typeface="Times New Roman"/>
                <a:sym typeface="Times New Roman"/>
                <a:hlinkClick r:id="rId3"/>
              </a:rPr>
              <a:t>Computer “outsmarts” Kasparov</a:t>
            </a:r>
            <a:r>
              <a:rPr lang="en" sz="2400">
                <a:solidFill>
                  <a:schemeClr val="dk1"/>
                </a:solidFill>
                <a:latin typeface="Times New Roman"/>
                <a:ea typeface="Times New Roman"/>
                <a:cs typeface="Times New Roman"/>
                <a:sym typeface="Times New Roman"/>
              </a:rPr>
              <a:t> and </a:t>
            </a:r>
            <a:r>
              <a:rPr lang="en" sz="2400" u="sng">
                <a:solidFill>
                  <a:schemeClr val="hlink"/>
                </a:solidFill>
                <a:latin typeface="Times New Roman"/>
                <a:ea typeface="Times New Roman"/>
                <a:cs typeface="Times New Roman"/>
                <a:sym typeface="Times New Roman"/>
                <a:hlinkClick r:id="rId4"/>
              </a:rPr>
              <a:t>Fisher outthinks computers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7"/>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Monte-Carlo strategies</a:t>
            </a:r>
            <a:endParaRPr sz="2400">
              <a:solidFill>
                <a:schemeClr val="dk1"/>
              </a:solidFill>
              <a:latin typeface="Times New Roman"/>
              <a:ea typeface="Times New Roman"/>
              <a:cs typeface="Times New Roman"/>
              <a:sym typeface="Times New Roman"/>
            </a:endParaRPr>
          </a:p>
          <a:p>
            <a:pPr indent="-330200" lvl="0" marL="457200" rtl="0" algn="l">
              <a:lnSpc>
                <a:spcPct val="130000"/>
              </a:lnSpc>
              <a:spcBef>
                <a:spcPts val="6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Generate all neighbours of the current state and add them to the graph until a set depth has been reached OR until enough final states have been reached</a:t>
            </a:r>
            <a:endParaRPr sz="1600">
              <a:solidFill>
                <a:schemeClr val="dk1"/>
              </a:solidFill>
              <a:latin typeface="Times New Roman"/>
              <a:ea typeface="Times New Roman"/>
              <a:cs typeface="Times New Roman"/>
              <a:sym typeface="Times New Roman"/>
            </a:endParaRPr>
          </a:p>
          <a:p>
            <a:pPr indent="-330200" lvl="0" marL="457200" rtl="0" algn="l">
              <a:lnSpc>
                <a:spcPct val="13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Run a simulation for all unexplored states in the graph</a:t>
            </a:r>
            <a:endParaRPr sz="1600">
              <a:solidFill>
                <a:schemeClr val="dk1"/>
              </a:solidFill>
              <a:latin typeface="Times New Roman"/>
              <a:ea typeface="Times New Roman"/>
              <a:cs typeface="Times New Roman"/>
              <a:sym typeface="Times New Roman"/>
            </a:endParaRPr>
          </a:p>
          <a:p>
            <a:pPr indent="-330200" lvl="1" marL="914400" rtl="0" algn="l">
              <a:lnSpc>
                <a:spcPct val="13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Until n final states are reached OR</a:t>
            </a:r>
            <a:endParaRPr sz="1600">
              <a:solidFill>
                <a:schemeClr val="dk1"/>
              </a:solidFill>
              <a:latin typeface="Times New Roman"/>
              <a:ea typeface="Times New Roman"/>
              <a:cs typeface="Times New Roman"/>
              <a:sym typeface="Times New Roman"/>
            </a:endParaRPr>
          </a:p>
          <a:p>
            <a:pPr indent="-330200" lvl="1" marL="914400" rtl="0" algn="l">
              <a:lnSpc>
                <a:spcPct val="13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Up to depth m</a:t>
            </a:r>
            <a:endParaRPr sz="1600">
              <a:solidFill>
                <a:schemeClr val="dk1"/>
              </a:solidFill>
              <a:latin typeface="Times New Roman"/>
              <a:ea typeface="Times New Roman"/>
              <a:cs typeface="Times New Roman"/>
              <a:sym typeface="Times New Roman"/>
            </a:endParaRPr>
          </a:p>
          <a:p>
            <a:pPr indent="-330200" lvl="0" marL="457200" rtl="0" algn="l">
              <a:lnSpc>
                <a:spcPct val="13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Compute a score for each state after each simulation (for example (positive-negative)/n))</a:t>
            </a:r>
            <a:endParaRPr sz="1600">
              <a:solidFill>
                <a:schemeClr val="dk1"/>
              </a:solidFill>
              <a:latin typeface="Times New Roman"/>
              <a:ea typeface="Times New Roman"/>
              <a:cs typeface="Times New Roman"/>
              <a:sym typeface="Times New Roman"/>
            </a:endParaRPr>
          </a:p>
          <a:p>
            <a:pPr indent="-330200" lvl="0" marL="457200" rtl="0" algn="l">
              <a:lnSpc>
                <a:spcPct val="13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Update the scores of all nodes above the current one using the newly computed score</a:t>
            </a:r>
            <a:endParaRPr sz="1600">
              <a:solidFill>
                <a:schemeClr val="dk1"/>
              </a:solidFill>
              <a:latin typeface="Times New Roman"/>
              <a:ea typeface="Times New Roman"/>
              <a:cs typeface="Times New Roman"/>
              <a:sym typeface="Times New Roman"/>
            </a:endParaRPr>
          </a:p>
          <a:p>
            <a:pPr indent="-330200" lvl="0" marL="457200" rtl="0" algn="l">
              <a:lnSpc>
                <a:spcPct val="13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Return to the first step</a:t>
            </a:r>
            <a:endParaRPr sz="1600">
              <a:solidFill>
                <a:schemeClr val="dk1"/>
              </a:solidFill>
              <a:latin typeface="Times New Roman"/>
              <a:ea typeface="Times New Roman"/>
              <a:cs typeface="Times New Roman"/>
              <a:sym typeface="Times New Roman"/>
            </a:endParaRPr>
          </a:p>
          <a:p>
            <a:pPr indent="-330200" lvl="0" marL="457200" rtl="0" algn="l">
              <a:lnSpc>
                <a:spcPct val="13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Select the neighbour of the starting state with the best score</a:t>
            </a:r>
            <a:endParaRPr sz="16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rPr lang="en" sz="1800" u="sng">
                <a:solidFill>
                  <a:schemeClr val="hlink"/>
                </a:solidFill>
                <a:latin typeface="Times New Roman"/>
                <a:ea typeface="Times New Roman"/>
                <a:cs typeface="Times New Roman"/>
                <a:sym typeface="Times New Roman"/>
                <a:hlinkClick r:id="rId3"/>
              </a:rPr>
              <a:t>More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Additional references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u="sng">
                <a:solidFill>
                  <a:schemeClr val="hlink"/>
                </a:solidFill>
                <a:latin typeface="Times New Roman"/>
                <a:ea typeface="Times New Roman"/>
                <a:cs typeface="Times New Roman"/>
                <a:sym typeface="Times New Roman"/>
                <a:hlinkClick r:id="rId3"/>
              </a:rPr>
              <a:t>Stanford Game Theory Online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u="sng">
                <a:solidFill>
                  <a:schemeClr val="hlink"/>
                </a:solidFill>
                <a:latin typeface="Times New Roman"/>
                <a:ea typeface="Times New Roman"/>
                <a:cs typeface="Times New Roman"/>
                <a:sym typeface="Times New Roman"/>
                <a:hlinkClick r:id="rId4"/>
              </a:rPr>
              <a:t>Yale Game Theory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u="sng">
                <a:solidFill>
                  <a:schemeClr val="hlink"/>
                </a:solidFill>
                <a:latin typeface="Times New Roman"/>
                <a:ea typeface="Times New Roman"/>
                <a:cs typeface="Times New Roman"/>
                <a:sym typeface="Times New Roman"/>
                <a:hlinkClick r:id="rId5"/>
              </a:rPr>
              <a:t>Giacomo Bonanno Game Theory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Zero sum games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Something won by a player is lost </a:t>
            </a:r>
            <a:endParaRPr sz="18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by the other(s).</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Also called strictly competitive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	games.</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Many games are not zero-sum!</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Non zero-sum game: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 have </a:t>
            </a:r>
            <a:r>
              <a:rPr i="1" lang="en" sz="1800">
                <a:solidFill>
                  <a:schemeClr val="dk1"/>
                </a:solidFill>
                <a:latin typeface="Times New Roman"/>
                <a:ea typeface="Times New Roman"/>
                <a:cs typeface="Times New Roman"/>
                <a:sym typeface="Times New Roman"/>
              </a:rPr>
              <a:t>n</a:t>
            </a:r>
            <a:r>
              <a:rPr lang="en" sz="1800">
                <a:solidFill>
                  <a:schemeClr val="dk1"/>
                </a:solidFill>
                <a:latin typeface="Times New Roman"/>
                <a:ea typeface="Times New Roman"/>
                <a:cs typeface="Times New Roman"/>
                <a:sym typeface="Times New Roman"/>
              </a:rPr>
              <a:t> money and I want to give it to</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 group of </a:t>
            </a:r>
            <a:r>
              <a:rPr i="1" lang="en" sz="1800">
                <a:solidFill>
                  <a:schemeClr val="dk1"/>
                </a:solidFill>
                <a:latin typeface="Times New Roman"/>
                <a:ea typeface="Times New Roman"/>
                <a:cs typeface="Times New Roman"/>
                <a:sym typeface="Times New Roman"/>
              </a:rPr>
              <a:t>m</a:t>
            </a:r>
            <a:r>
              <a:rPr lang="en" sz="1800">
                <a:solidFill>
                  <a:schemeClr val="dk1"/>
                </a:solidFill>
                <a:latin typeface="Times New Roman"/>
                <a:ea typeface="Times New Roman"/>
                <a:cs typeface="Times New Roman"/>
                <a:sym typeface="Times New Roman"/>
              </a:rPr>
              <a:t> players. Each of the </a:t>
            </a:r>
            <a:r>
              <a:rPr i="1" lang="en" sz="1800">
                <a:solidFill>
                  <a:schemeClr val="dk1"/>
                </a:solidFill>
                <a:latin typeface="Times New Roman"/>
                <a:ea typeface="Times New Roman"/>
                <a:cs typeface="Times New Roman"/>
                <a:sym typeface="Times New Roman"/>
              </a:rPr>
              <a:t>m</a:t>
            </a:r>
            <a:r>
              <a:rPr lang="en"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players has to write a sum on a piece of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paper visible only to them. I collect all pieces of paper and total the sums. If the total is at most as much as </a:t>
            </a:r>
            <a:r>
              <a:rPr i="1" lang="en" sz="1800">
                <a:solidFill>
                  <a:schemeClr val="dk1"/>
                </a:solidFill>
                <a:latin typeface="Times New Roman"/>
                <a:ea typeface="Times New Roman"/>
                <a:cs typeface="Times New Roman"/>
                <a:sym typeface="Times New Roman"/>
              </a:rPr>
              <a:t>n</a:t>
            </a:r>
            <a:r>
              <a:rPr lang="en" sz="1800">
                <a:solidFill>
                  <a:schemeClr val="dk1"/>
                </a:solidFill>
                <a:latin typeface="Times New Roman"/>
                <a:ea typeface="Times New Roman"/>
                <a:cs typeface="Times New Roman"/>
                <a:sym typeface="Times New Roman"/>
              </a:rPr>
              <a:t>, each player gets the written amount, otherwise nobody gets anything.</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88" name="Google Shape;88;p18"/>
          <p:cNvPicPr preferRelativeResize="0"/>
          <p:nvPr/>
        </p:nvPicPr>
        <p:blipFill>
          <a:blip r:embed="rId3">
            <a:alphaModFix/>
          </a:blip>
          <a:stretch>
            <a:fillRect/>
          </a:stretch>
        </p:blipFill>
        <p:spPr>
          <a:xfrm>
            <a:off x="4023348" y="1014763"/>
            <a:ext cx="4525300" cy="311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nvSpPr>
        <p:spPr>
          <a:xfrm>
            <a:off x="172975" y="721425"/>
            <a:ext cx="42897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Single player games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One active player - one controlling strategy</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At least one additional source of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	information</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Cannot be zero-sum games</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Multiple player games</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Can have different rules and goals for all players.</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Symmetrical games: all rules and goals</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1"/>
                </a:solidFill>
                <a:latin typeface="Times New Roman"/>
                <a:ea typeface="Times New Roman"/>
                <a:cs typeface="Times New Roman"/>
                <a:sym typeface="Times New Roman"/>
              </a:rPr>
              <a:t>are the same for all players.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94" name="Google Shape;94;p19"/>
          <p:cNvPicPr preferRelativeResize="0"/>
          <p:nvPr/>
        </p:nvPicPr>
        <p:blipFill>
          <a:blip r:embed="rId3">
            <a:alphaModFix/>
          </a:blip>
          <a:stretch>
            <a:fillRect/>
          </a:stretch>
        </p:blipFill>
        <p:spPr>
          <a:xfrm>
            <a:off x="4762970" y="857100"/>
            <a:ext cx="3939749" cy="2243550"/>
          </a:xfrm>
          <a:prstGeom prst="rect">
            <a:avLst/>
          </a:prstGeom>
          <a:noFill/>
          <a:ln>
            <a:noFill/>
          </a:ln>
        </p:spPr>
      </p:pic>
      <p:pic>
        <p:nvPicPr>
          <p:cNvPr id="95" name="Google Shape;95;p19"/>
          <p:cNvPicPr preferRelativeResize="0"/>
          <p:nvPr/>
        </p:nvPicPr>
        <p:blipFill>
          <a:blip r:embed="rId4">
            <a:alphaModFix/>
          </a:blip>
          <a:stretch>
            <a:fillRect/>
          </a:stretch>
        </p:blipFill>
        <p:spPr>
          <a:xfrm>
            <a:off x="4863513" y="3229250"/>
            <a:ext cx="3738674" cy="174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Other types of games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If the state change is determined by multiple player decisions at the same time, the game is </a:t>
            </a:r>
            <a:r>
              <a:rPr b="1" lang="en" sz="1800">
                <a:solidFill>
                  <a:schemeClr val="dk1"/>
                </a:solidFill>
                <a:latin typeface="Times New Roman"/>
                <a:ea typeface="Times New Roman"/>
                <a:cs typeface="Times New Roman"/>
                <a:sym typeface="Times New Roman"/>
              </a:rPr>
              <a:t>simultaneous</a:t>
            </a:r>
            <a:r>
              <a:rPr lang="en"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If the state change is determined in alternative turns by each player, the game has </a:t>
            </a:r>
            <a:r>
              <a:rPr b="1" lang="en" sz="1800">
                <a:solidFill>
                  <a:schemeClr val="dk1"/>
                </a:solidFill>
                <a:latin typeface="Times New Roman"/>
                <a:ea typeface="Times New Roman"/>
                <a:cs typeface="Times New Roman"/>
                <a:sym typeface="Times New Roman"/>
              </a:rPr>
              <a:t>alternate</a:t>
            </a:r>
            <a:r>
              <a:rPr lang="en" sz="1800">
                <a:solidFill>
                  <a:schemeClr val="dk1"/>
                </a:solidFill>
                <a:latin typeface="Times New Roman"/>
                <a:ea typeface="Times New Roman"/>
                <a:cs typeface="Times New Roman"/>
                <a:sym typeface="Times New Roman"/>
              </a:rPr>
              <a:t> moves.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If each player knows everything about the current state of the game, all previous decisions made by all players and all rules and goals of all players, the game has </a:t>
            </a:r>
            <a:r>
              <a:rPr b="1" lang="en" sz="1800">
                <a:solidFill>
                  <a:schemeClr val="dk1"/>
                </a:solidFill>
                <a:latin typeface="Times New Roman"/>
                <a:ea typeface="Times New Roman"/>
                <a:cs typeface="Times New Roman"/>
                <a:sym typeface="Times New Roman"/>
              </a:rPr>
              <a:t>perfect information</a:t>
            </a:r>
            <a:r>
              <a:rPr lang="en"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sz="1800">
                <a:solidFill>
                  <a:schemeClr val="dk1"/>
                </a:solidFill>
                <a:latin typeface="Times New Roman"/>
                <a:ea typeface="Times New Roman"/>
                <a:cs typeface="Times New Roman"/>
                <a:sym typeface="Times New Roman"/>
              </a:rPr>
              <a:t>Imperfect information</a:t>
            </a:r>
            <a:r>
              <a:rPr lang="en" sz="1800">
                <a:solidFill>
                  <a:schemeClr val="dk1"/>
                </a:solidFill>
                <a:latin typeface="Times New Roman"/>
                <a:ea typeface="Times New Roman"/>
                <a:cs typeface="Times New Roman"/>
                <a:sym typeface="Times New Roman"/>
              </a:rPr>
              <a:t> games: card games, </a:t>
            </a:r>
            <a:r>
              <a:rPr lang="en" sz="1800" u="sng">
                <a:solidFill>
                  <a:schemeClr val="hlink"/>
                </a:solidFill>
                <a:latin typeface="Times New Roman"/>
                <a:ea typeface="Times New Roman"/>
                <a:cs typeface="Times New Roman"/>
                <a:sym typeface="Times New Roman"/>
                <a:hlinkClick r:id="rId3"/>
              </a:rPr>
              <a:t>kriegspiel</a:t>
            </a:r>
            <a:r>
              <a:rPr lang="en" sz="1800">
                <a:solidFill>
                  <a:schemeClr val="dk1"/>
                </a:solidFill>
                <a:latin typeface="Times New Roman"/>
                <a:ea typeface="Times New Roman"/>
                <a:cs typeface="Times New Roman"/>
                <a:sym typeface="Times New Roman"/>
              </a:rPr>
              <a:t>, others.</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nvSpPr>
        <p:spPr>
          <a:xfrm>
            <a:off x="172975" y="721425"/>
            <a:ext cx="86475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OK, now let’s implement a game as an interactive decision problem</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The game: Tic-Tac-Toe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On a 3x3 board two players place alternatively</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pieces (first one X </a:t>
            </a:r>
            <a:r>
              <a:rPr lang="en" sz="1800">
                <a:solidFill>
                  <a:schemeClr val="dk1"/>
                </a:solidFill>
                <a:latin typeface="Times New Roman"/>
                <a:ea typeface="Times New Roman"/>
                <a:cs typeface="Times New Roman"/>
                <a:sym typeface="Times New Roman"/>
              </a:rPr>
              <a:t>pieces, second one O pieces)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until either one of them has three pieces in the same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row, column or diagonal (in which case that player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has won the game), or no more pieces can be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placed (in which case the game ended in a draw).</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Two player game, symmetrical, zero-sum, alternate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moves.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106" name="Google Shape;106;p21"/>
          <p:cNvPicPr preferRelativeResize="0"/>
          <p:nvPr/>
        </p:nvPicPr>
        <p:blipFill>
          <a:blip r:embed="rId3">
            <a:alphaModFix/>
          </a:blip>
          <a:stretch>
            <a:fillRect/>
          </a:stretch>
        </p:blipFill>
        <p:spPr>
          <a:xfrm>
            <a:off x="5394246" y="2063575"/>
            <a:ext cx="3114299" cy="2366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